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Ex3.xml" ContentType="application/vnd.ms-office.chartex+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94" r:id="rId3"/>
    <p:sldId id="295" r:id="rId4"/>
    <p:sldId id="290" r:id="rId5"/>
    <p:sldId id="296" r:id="rId6"/>
    <p:sldId id="309" r:id="rId7"/>
    <p:sldId id="308" r:id="rId8"/>
    <p:sldId id="310" r:id="rId9"/>
    <p:sldId id="312" r:id="rId10"/>
    <p:sldId id="316" r:id="rId11"/>
    <p:sldId id="317" r:id="rId12"/>
    <p:sldId id="315" r:id="rId13"/>
    <p:sldId id="279"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gelier, Margaret H" initials="LMH" lastIdx="7" clrIdx="0">
    <p:extLst>
      <p:ext uri="{19B8F6BF-5375-455C-9EA6-DF929625EA0E}">
        <p15:presenceInfo xmlns:p15="http://schemas.microsoft.com/office/powerpoint/2012/main" userId="S-1-5-21-375655340-1700474455-5522801-142525" providerId="AD"/>
      </p:ext>
    </p:extLst>
  </p:cmAuthor>
  <p:cmAuthor id="2" name="Moore, Jean M (HEALTH)" initials="MJM(" lastIdx="1" clrIdx="1">
    <p:extLst>
      <p:ext uri="{19B8F6BF-5375-455C-9EA6-DF929625EA0E}">
        <p15:presenceInfo xmlns:p15="http://schemas.microsoft.com/office/powerpoint/2012/main" userId="S-1-5-21-218105429-2715934002-73406468-30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89F"/>
    <a:srgbClr val="9CBDF2"/>
    <a:srgbClr val="A3C1F3"/>
    <a:srgbClr val="FFC40C"/>
    <a:srgbClr val="F689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ML144692\Documents\Shared\Margie\HRSA%20Oral%20Health%20Projects%202016\Scope%20of%20Practice\New%20scores%20use%20sheet%201%20only.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ML144692\Documents\Shared\Margie\HRSA%20Oral%20Health%20Projects%202016\Scope%20of%20Practice\New%20scores%20use%20sheet%201%20only.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ML144692\Documents\Shared\Margie\HRSA%20Oral%20Health%20Projects%202016\Scope%20of%20Practice\New%20scores%20use%20sheet%201%20only.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'Histogram 2001'!$A$2:$A$52</cx:f>
        <cx:lvl ptCount="51" formatCode="General">
          <cx:pt idx="0">10</cx:pt>
          <cx:pt idx="1">15</cx:pt>
          <cx:pt idx="2">17</cx:pt>
          <cx:pt idx="3">18</cx:pt>
          <cx:pt idx="4">18</cx:pt>
          <cx:pt idx="5">23</cx:pt>
          <cx:pt idx="6">27</cx:pt>
          <cx:pt idx="7">29</cx:pt>
          <cx:pt idx="8">31</cx:pt>
          <cx:pt idx="9">32</cx:pt>
          <cx:pt idx="10">32</cx:pt>
          <cx:pt idx="11">32</cx:pt>
          <cx:pt idx="12">32</cx:pt>
          <cx:pt idx="13">33</cx:pt>
          <cx:pt idx="14">33</cx:pt>
          <cx:pt idx="15">34</cx:pt>
          <cx:pt idx="16">34</cx:pt>
          <cx:pt idx="17">35</cx:pt>
          <cx:pt idx="18">35</cx:pt>
          <cx:pt idx="19">36</cx:pt>
          <cx:pt idx="20">36</cx:pt>
          <cx:pt idx="21">36</cx:pt>
          <cx:pt idx="22">37</cx:pt>
          <cx:pt idx="23">37</cx:pt>
          <cx:pt idx="24">38</cx:pt>
          <cx:pt idx="25">39</cx:pt>
          <cx:pt idx="26">39</cx:pt>
          <cx:pt idx="27">39</cx:pt>
          <cx:pt idx="28">39</cx:pt>
          <cx:pt idx="29">41</cx:pt>
          <cx:pt idx="30">41</cx:pt>
          <cx:pt idx="31">41</cx:pt>
          <cx:pt idx="32">42</cx:pt>
          <cx:pt idx="33">42</cx:pt>
          <cx:pt idx="34">44</cx:pt>
          <cx:pt idx="35">44</cx:pt>
          <cx:pt idx="36">45</cx:pt>
          <cx:pt idx="37">45</cx:pt>
          <cx:pt idx="38">45</cx:pt>
          <cx:pt idx="39">50</cx:pt>
          <cx:pt idx="40">53</cx:pt>
          <cx:pt idx="41">56</cx:pt>
          <cx:pt idx="42">64</cx:pt>
          <cx:pt idx="43">65</cx:pt>
          <cx:pt idx="44">74</cx:pt>
          <cx:pt idx="45">75</cx:pt>
          <cx:pt idx="46">86</cx:pt>
          <cx:pt idx="47">86</cx:pt>
          <cx:pt idx="48">88</cx:pt>
          <cx:pt idx="49">96</cx:pt>
          <cx:pt idx="50">97</cx:pt>
        </cx:lvl>
      </cx:numDim>
    </cx:data>
  </cx:chartData>
  <cx:chart>
    <cx:title pos="t" align="ctr" overlay="0">
      <cx:tx>
        <cx:txData>
          <cx:v>2001</cx:v>
        </cx:txData>
      </cx:tx>
      <cx:txPr>
        <a:bodyPr spcFirstLastPara="1" vertOverflow="ellipsis" wrap="square" lIns="0" tIns="0" rIns="0" bIns="0" anchor="ctr" anchorCtr="1"/>
        <a:lstStyle/>
        <a:p>
          <a:pPr algn="ctr">
            <a:defRPr b="1"/>
          </a:pPr>
          <a:r>
            <a:rPr lang="en-US" b="1"/>
            <a:t>2001</a:t>
          </a:r>
        </a:p>
      </cx:txPr>
    </cx:title>
    <cx:plotArea>
      <cx:plotAreaRegion>
        <cx:series layoutId="clusteredColumn" uniqueId="{900A2160-C9DB-409E-9B16-952B3F6289E9}">
          <cx:dataId val="0"/>
          <cx:layoutPr>
            <cx:binning intervalClosed="r">
              <cx:binCount val="7"/>
            </cx:binning>
          </cx:layoutPr>
        </cx:series>
      </cx:plotAreaRegion>
      <cx:axis id="0">
        <cx:catScaling gapWidth="0"/>
        <cx:title>
          <cx:tx>
            <cx:txData>
              <cx:v>State Scores</cx:v>
            </cx:txData>
          </cx:tx>
          <cx:txPr>
            <a:bodyPr spcFirstLastPara="1" vertOverflow="ellipsis" wrap="square" lIns="0" tIns="0" rIns="0" bIns="0" anchor="ctr" anchorCtr="1"/>
            <a:lstStyle/>
            <a:p>
              <a:pPr algn="ctr">
                <a:defRPr b="1"/>
              </a:pPr>
              <a:r>
                <a:rPr lang="en-US" b="1"/>
                <a:t>State Scores</a:t>
              </a:r>
            </a:p>
          </cx:txPr>
        </cx:title>
        <cx:tickLabels/>
        <cx:numFmt formatCode="#,##0" sourceLinked="0"/>
      </cx:axis>
      <cx:axis id="1">
        <cx:valScaling/>
        <cx:title>
          <cx:tx>
            <cx:txData>
              <cx:v>Number of States</cx:v>
            </cx:txData>
          </cx:tx>
          <cx:txPr>
            <a:bodyPr spcFirstLastPara="1" vertOverflow="ellipsis" wrap="square" lIns="0" tIns="0" rIns="0" bIns="0" anchor="ctr" anchorCtr="1"/>
            <a:lstStyle/>
            <a:p>
              <a:pPr algn="ctr">
                <a:defRPr b="1"/>
              </a:pPr>
              <a:r>
                <a:rPr lang="en-US" b="1"/>
                <a:t>Number of States</a:t>
              </a:r>
            </a:p>
          </cx:txPr>
        </cx:title>
        <cx:majorGridlines/>
        <cx:tickLabels/>
      </cx:axis>
    </cx:plotArea>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'Histogram 2014'!$A$2:$A$52</cx:f>
        <cx:lvl ptCount="51" formatCode="General">
          <cx:pt idx="0">18</cx:pt>
          <cx:pt idx="1">18</cx:pt>
          <cx:pt idx="2">24</cx:pt>
          <cx:pt idx="3">33</cx:pt>
          <cx:pt idx="4">36</cx:pt>
          <cx:pt idx="5">36</cx:pt>
          <cx:pt idx="6">39</cx:pt>
          <cx:pt idx="7">39</cx:pt>
          <cx:pt idx="8">40</cx:pt>
          <cx:pt idx="9">40</cx:pt>
          <cx:pt idx="10">40</cx:pt>
          <cx:pt idx="11">41</cx:pt>
          <cx:pt idx="12">41</cx:pt>
          <cx:pt idx="13">42</cx:pt>
          <cx:pt idx="14">42</cx:pt>
          <cx:pt idx="15">42</cx:pt>
          <cx:pt idx="16">43</cx:pt>
          <cx:pt idx="17">43</cx:pt>
          <cx:pt idx="18">45</cx:pt>
          <cx:pt idx="19">47</cx:pt>
          <cx:pt idx="20">48</cx:pt>
          <cx:pt idx="21">49</cx:pt>
          <cx:pt idx="22">49</cx:pt>
          <cx:pt idx="23">51</cx:pt>
          <cx:pt idx="24">51</cx:pt>
          <cx:pt idx="25">53</cx:pt>
          <cx:pt idx="26">53</cx:pt>
          <cx:pt idx="27">54</cx:pt>
          <cx:pt idx="28">54</cx:pt>
          <cx:pt idx="29">57</cx:pt>
          <cx:pt idx="30">58</cx:pt>
          <cx:pt idx="31">60</cx:pt>
          <cx:pt idx="32">63</cx:pt>
          <cx:pt idx="33">68</cx:pt>
          <cx:pt idx="34">69</cx:pt>
          <cx:pt idx="35">70</cx:pt>
          <cx:pt idx="36">71</cx:pt>
          <cx:pt idx="37">74</cx:pt>
          <cx:pt idx="38">75</cx:pt>
          <cx:pt idx="39">77</cx:pt>
          <cx:pt idx="40">78</cx:pt>
          <cx:pt idx="41">82</cx:pt>
          <cx:pt idx="42">83</cx:pt>
          <cx:pt idx="43">85</cx:pt>
          <cx:pt idx="44">87</cx:pt>
          <cx:pt idx="45">89</cx:pt>
          <cx:pt idx="46">94</cx:pt>
          <cx:pt idx="47">95</cx:pt>
          <cx:pt idx="48">96</cx:pt>
          <cx:pt idx="49">97</cx:pt>
          <cx:pt idx="50">98</cx:pt>
        </cx:lvl>
      </cx:numDim>
    </cx:data>
  </cx:chartData>
  <cx:chart>
    <cx:title pos="t" align="ctr" overlay="0">
      <cx:tx>
        <cx:txData>
          <cx:v>2014</cx:v>
        </cx:txData>
      </cx:tx>
      <cx:txPr>
        <a:bodyPr spcFirstLastPara="1" vertOverflow="ellipsis" wrap="square" lIns="0" tIns="0" rIns="0" bIns="0" anchor="ctr" anchorCtr="1"/>
        <a:lstStyle/>
        <a:p>
          <a:pPr algn="ctr">
            <a:defRPr b="1"/>
          </a:pPr>
          <a:r>
            <a:rPr lang="en-US" b="1"/>
            <a:t>2014</a:t>
          </a:r>
        </a:p>
      </cx:txPr>
    </cx:title>
    <cx:plotArea>
      <cx:plotAreaRegion>
        <cx:series layoutId="clusteredColumn" uniqueId="{08C0D4CF-6ABD-4AC4-86D3-0808F19D3779}">
          <cx:dataId val="0"/>
          <cx:layoutPr>
            <cx:binning intervalClosed="r">
              <cx:binCount val="7"/>
            </cx:binning>
          </cx:layoutPr>
        </cx:series>
      </cx:plotAreaRegion>
      <cx:axis id="0">
        <cx:catScaling gapWidth="0"/>
        <cx:title>
          <cx:tx>
            <cx:txData>
              <cx:v>States' Scores</cx:v>
            </cx:txData>
          </cx:tx>
          <cx:txPr>
            <a:bodyPr spcFirstLastPara="1" vertOverflow="ellipsis" wrap="square" lIns="0" tIns="0" rIns="0" bIns="0" anchor="ctr" anchorCtr="1"/>
            <a:lstStyle/>
            <a:p>
              <a:pPr algn="ctr">
                <a:defRPr/>
              </a:pPr>
              <a:r>
                <a:rPr lang="en-US"/>
                <a:t>States' Scores</a:t>
              </a:r>
            </a:p>
          </cx:txPr>
        </cx:title>
        <cx:tickLabels/>
        <cx:numFmt formatCode="#,##0" sourceLinked="0"/>
      </cx:axis>
      <cx:axis id="1">
        <cx:valScaling/>
        <cx:title>
          <cx:tx>
            <cx:txData>
              <cx:v>Number of States</cx:v>
            </cx:txData>
          </cx:tx>
          <cx:txPr>
            <a:bodyPr spcFirstLastPara="1" vertOverflow="ellipsis" wrap="square" lIns="0" tIns="0" rIns="0" bIns="0" anchor="ctr" anchorCtr="1"/>
            <a:lstStyle/>
            <a:p>
              <a:pPr algn="ctr">
                <a:defRPr/>
              </a:pPr>
              <a:r>
                <a:rPr lang="en-US"/>
                <a:t>Number of States</a:t>
              </a:r>
            </a:p>
          </cx:txPr>
        </cx:title>
        <cx:majorGridlines/>
        <cx:tickLabels/>
      </cx:axis>
    </cx:plotArea>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'Histogram 2016'!$A$2:$A$52</cx:f>
        <cx:lvl ptCount="51" formatCode="General">
          <cx:pt idx="0">7</cx:pt>
          <cx:pt idx="1">11</cx:pt>
          <cx:pt idx="2">13</cx:pt>
          <cx:pt idx="3">18</cx:pt>
          <cx:pt idx="4">24</cx:pt>
          <cx:pt idx="5">28</cx:pt>
          <cx:pt idx="6">28</cx:pt>
          <cx:pt idx="7">30</cx:pt>
          <cx:pt idx="8">30</cx:pt>
          <cx:pt idx="9">30</cx:pt>
          <cx:pt idx="10">32</cx:pt>
          <cx:pt idx="11">34</cx:pt>
          <cx:pt idx="12">35</cx:pt>
          <cx:pt idx="13">35</cx:pt>
          <cx:pt idx="14">37</cx:pt>
          <cx:pt idx="15">41</cx:pt>
          <cx:pt idx="16">42</cx:pt>
          <cx:pt idx="17">43</cx:pt>
          <cx:pt idx="18">44</cx:pt>
          <cx:pt idx="19">45</cx:pt>
          <cx:pt idx="20">46</cx:pt>
          <cx:pt idx="21">46</cx:pt>
          <cx:pt idx="22">46</cx:pt>
          <cx:pt idx="23">46</cx:pt>
          <cx:pt idx="24">48</cx:pt>
          <cx:pt idx="25">49</cx:pt>
          <cx:pt idx="26">51</cx:pt>
          <cx:pt idx="27">51</cx:pt>
          <cx:pt idx="28">52</cx:pt>
          <cx:pt idx="29">52</cx:pt>
          <cx:pt idx="30">53</cx:pt>
          <cx:pt idx="31">53</cx:pt>
          <cx:pt idx="32">54</cx:pt>
          <cx:pt idx="33">54</cx:pt>
          <cx:pt idx="34">54</cx:pt>
          <cx:pt idx="35">56</cx:pt>
          <cx:pt idx="36">59</cx:pt>
          <cx:pt idx="37">59</cx:pt>
          <cx:pt idx="38">60</cx:pt>
          <cx:pt idx="39">62</cx:pt>
          <cx:pt idx="40">63</cx:pt>
          <cx:pt idx="41">66</cx:pt>
          <cx:pt idx="42">70</cx:pt>
          <cx:pt idx="43">71</cx:pt>
          <cx:pt idx="44">75</cx:pt>
          <cx:pt idx="45">78</cx:pt>
          <cx:pt idx="46">79</cx:pt>
          <cx:pt idx="47">81</cx:pt>
          <cx:pt idx="48">82</cx:pt>
          <cx:pt idx="49">86</cx:pt>
          <cx:pt idx="50">86</cx:pt>
        </cx:lvl>
      </cx:numDim>
    </cx:data>
  </cx:chartData>
  <cx:chart>
    <cx:title pos="t" align="ctr" overlay="0">
      <cx:tx>
        <cx:txData>
          <cx:v>2016</cx:v>
        </cx:txData>
      </cx:tx>
      <cx:txPr>
        <a:bodyPr spcFirstLastPara="1" vertOverflow="ellipsis" wrap="square" lIns="0" tIns="0" rIns="0" bIns="0" anchor="ctr" anchorCtr="1"/>
        <a:lstStyle/>
        <a:p>
          <a:pPr algn="ctr">
            <a:defRPr b="1"/>
          </a:pPr>
          <a:r>
            <a:rPr lang="en-US" b="1"/>
            <a:t>2016</a:t>
          </a:r>
        </a:p>
      </cx:txPr>
    </cx:title>
    <cx:plotArea>
      <cx:plotAreaRegion>
        <cx:series layoutId="clusteredColumn" uniqueId="{5B02047D-D81D-43DF-B352-0FDED5A9F4DB}">
          <cx:dataId val="0"/>
          <cx:layoutPr>
            <cx:binning intervalClosed="r">
              <cx:binCount val="7"/>
            </cx:binning>
          </cx:layoutPr>
        </cx:series>
      </cx:plotAreaRegion>
      <cx:axis id="0">
        <cx:catScaling gapWidth="0"/>
        <cx:title>
          <cx:tx>
            <cx:txData>
              <cx:v>States' Scores</cx:v>
            </cx:txData>
          </cx:tx>
          <cx:txPr>
            <a:bodyPr spcFirstLastPara="1" vertOverflow="ellipsis" wrap="square" lIns="0" tIns="0" rIns="0" bIns="0" anchor="ctr" anchorCtr="1"/>
            <a:lstStyle/>
            <a:p>
              <a:pPr algn="ctr">
                <a:defRPr b="1"/>
              </a:pPr>
              <a:r>
                <a:rPr lang="en-US" b="1"/>
                <a:t>States' Scores</a:t>
              </a:r>
            </a:p>
          </cx:txPr>
        </cx:title>
        <cx:tickLabels/>
        <cx:numFmt formatCode="#,##0" sourceLinked="0"/>
      </cx:axis>
      <cx:axis id="1">
        <cx:valScaling/>
        <cx:title>
          <cx:tx>
            <cx:txData>
              <cx:v>Number of States</cx:v>
            </cx:txData>
          </cx:tx>
          <cx:txPr>
            <a:bodyPr spcFirstLastPara="1" vertOverflow="ellipsis" wrap="square" lIns="0" tIns="0" rIns="0" bIns="0" anchor="ctr" anchorCtr="1"/>
            <a:lstStyle/>
            <a:p>
              <a:pPr algn="ctr">
                <a:defRPr b="1"/>
              </a:pPr>
              <a:r>
                <a:rPr lang="en-US" b="1"/>
                <a:t>Number of States</a:t>
              </a:r>
            </a:p>
          </cx:txPr>
        </cx:title>
        <cx:majorGridlines/>
        <cx:tickLabels/>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41BFB124-7C52-42AF-828E-F9494857341C}" type="datetimeFigureOut">
              <a:rPr lang="en-US" smtClean="0"/>
              <a:t>3/17/2017</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A80308BB-6A16-4E05-B564-E131D12C9675}" type="slidenum">
              <a:rPr lang="en-US" smtClean="0"/>
              <a:t>‹#›</a:t>
            </a:fld>
            <a:endParaRPr lang="en-US"/>
          </a:p>
        </p:txBody>
      </p:sp>
    </p:spTree>
    <p:extLst>
      <p:ext uri="{BB962C8B-B14F-4D97-AF65-F5344CB8AC3E}">
        <p14:creationId xmlns:p14="http://schemas.microsoft.com/office/powerpoint/2010/main" val="935826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C7571E48-67DB-4EB9-8CDB-C8BA38B2FA71}" type="datetimeFigureOut">
              <a:rPr lang="en-US" smtClean="0"/>
              <a:t>3/17/2017</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81DEA1DD-BCB7-4AB6-B854-E029E250DA7E}" type="slidenum">
              <a:rPr lang="en-US" smtClean="0"/>
              <a:t>‹#›</a:t>
            </a:fld>
            <a:endParaRPr lang="en-US"/>
          </a:p>
        </p:txBody>
      </p:sp>
    </p:spTree>
    <p:extLst>
      <p:ext uri="{BB962C8B-B14F-4D97-AF65-F5344CB8AC3E}">
        <p14:creationId xmlns:p14="http://schemas.microsoft.com/office/powerpoint/2010/main" val="329917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1</a:t>
            </a:fld>
            <a:endParaRPr lang="en-US"/>
          </a:p>
        </p:txBody>
      </p:sp>
    </p:spTree>
    <p:extLst>
      <p:ext uri="{BB962C8B-B14F-4D97-AF65-F5344CB8AC3E}">
        <p14:creationId xmlns:p14="http://schemas.microsoft.com/office/powerpoint/2010/main" val="2051676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EA1DD-BCB7-4AB6-B854-E029E250DA7E}" type="slidenum">
              <a:rPr lang="en-US" smtClean="0"/>
              <a:t>10</a:t>
            </a:fld>
            <a:endParaRPr lang="en-US"/>
          </a:p>
        </p:txBody>
      </p:sp>
    </p:spTree>
    <p:extLst>
      <p:ext uri="{BB962C8B-B14F-4D97-AF65-F5344CB8AC3E}">
        <p14:creationId xmlns:p14="http://schemas.microsoft.com/office/powerpoint/2010/main" val="2197393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11</a:t>
            </a:fld>
            <a:endParaRPr lang="en-US"/>
          </a:p>
        </p:txBody>
      </p:sp>
    </p:spTree>
    <p:extLst>
      <p:ext uri="{BB962C8B-B14F-4D97-AF65-F5344CB8AC3E}">
        <p14:creationId xmlns:p14="http://schemas.microsoft.com/office/powerpoint/2010/main" val="261343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12</a:t>
            </a:fld>
            <a:endParaRPr lang="en-US"/>
          </a:p>
        </p:txBody>
      </p:sp>
    </p:spTree>
    <p:extLst>
      <p:ext uri="{BB962C8B-B14F-4D97-AF65-F5344CB8AC3E}">
        <p14:creationId xmlns:p14="http://schemas.microsoft.com/office/powerpoint/2010/main" val="149288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13</a:t>
            </a:fld>
            <a:endParaRPr lang="en-US"/>
          </a:p>
        </p:txBody>
      </p:sp>
    </p:spTree>
    <p:extLst>
      <p:ext uri="{BB962C8B-B14F-4D97-AF65-F5344CB8AC3E}">
        <p14:creationId xmlns:p14="http://schemas.microsoft.com/office/powerpoint/2010/main" val="2171371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2</a:t>
            </a:fld>
            <a:endParaRPr lang="en-US"/>
          </a:p>
        </p:txBody>
      </p:sp>
    </p:spTree>
    <p:extLst>
      <p:ext uri="{BB962C8B-B14F-4D97-AF65-F5344CB8AC3E}">
        <p14:creationId xmlns:p14="http://schemas.microsoft.com/office/powerpoint/2010/main" val="839929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3</a:t>
            </a:fld>
            <a:endParaRPr lang="en-US"/>
          </a:p>
        </p:txBody>
      </p:sp>
    </p:spTree>
    <p:extLst>
      <p:ext uri="{BB962C8B-B14F-4D97-AF65-F5344CB8AC3E}">
        <p14:creationId xmlns:p14="http://schemas.microsoft.com/office/powerpoint/2010/main" val="28775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4</a:t>
            </a:fld>
            <a:endParaRPr lang="en-US"/>
          </a:p>
        </p:txBody>
      </p:sp>
    </p:spTree>
    <p:extLst>
      <p:ext uri="{BB962C8B-B14F-4D97-AF65-F5344CB8AC3E}">
        <p14:creationId xmlns:p14="http://schemas.microsoft.com/office/powerpoint/2010/main" val="417007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5</a:t>
            </a:fld>
            <a:endParaRPr lang="en-US"/>
          </a:p>
        </p:txBody>
      </p:sp>
    </p:spTree>
    <p:extLst>
      <p:ext uri="{BB962C8B-B14F-4D97-AF65-F5344CB8AC3E}">
        <p14:creationId xmlns:p14="http://schemas.microsoft.com/office/powerpoint/2010/main" val="788292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6</a:t>
            </a:fld>
            <a:endParaRPr lang="en-US"/>
          </a:p>
        </p:txBody>
      </p:sp>
    </p:spTree>
    <p:extLst>
      <p:ext uri="{BB962C8B-B14F-4D97-AF65-F5344CB8AC3E}">
        <p14:creationId xmlns:p14="http://schemas.microsoft.com/office/powerpoint/2010/main" val="2583072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EA1DD-BCB7-4AB6-B854-E029E250DA7E}" type="slidenum">
              <a:rPr lang="en-US" smtClean="0"/>
              <a:t>7</a:t>
            </a:fld>
            <a:endParaRPr lang="en-US"/>
          </a:p>
        </p:txBody>
      </p:sp>
    </p:spTree>
    <p:extLst>
      <p:ext uri="{BB962C8B-B14F-4D97-AF65-F5344CB8AC3E}">
        <p14:creationId xmlns:p14="http://schemas.microsoft.com/office/powerpoint/2010/main" val="3333921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8</a:t>
            </a:fld>
            <a:endParaRPr lang="en-US"/>
          </a:p>
        </p:txBody>
      </p:sp>
    </p:spTree>
    <p:extLst>
      <p:ext uri="{BB962C8B-B14F-4D97-AF65-F5344CB8AC3E}">
        <p14:creationId xmlns:p14="http://schemas.microsoft.com/office/powerpoint/2010/main" val="175329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EA1DD-BCB7-4AB6-B854-E029E250DA7E}" type="slidenum">
              <a:rPr lang="en-US" smtClean="0"/>
              <a:t>9</a:t>
            </a:fld>
            <a:endParaRPr lang="en-US"/>
          </a:p>
        </p:txBody>
      </p:sp>
    </p:spTree>
    <p:extLst>
      <p:ext uri="{BB962C8B-B14F-4D97-AF65-F5344CB8AC3E}">
        <p14:creationId xmlns:p14="http://schemas.microsoft.com/office/powerpoint/2010/main" val="394253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www.chwsny.org</a:t>
            </a:r>
            <a:endParaRPr lang="en-US" dirty="0"/>
          </a:p>
        </p:txBody>
      </p:sp>
      <p:sp>
        <p:nvSpPr>
          <p:cNvPr id="5" name="Footer Placeholder 4"/>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172773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www.chwsny.org</a:t>
            </a:r>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F408713-3A0A-4862-8C8D-F1E48FCC13D9}" type="slidenum">
              <a:rPr lang="en-US" smtClean="0"/>
              <a:t>‹#›</a:t>
            </a:fld>
            <a:endParaRPr lang="en-US"/>
          </a:p>
        </p:txBody>
      </p:sp>
    </p:spTree>
    <p:extLst>
      <p:ext uri="{BB962C8B-B14F-4D97-AF65-F5344CB8AC3E}">
        <p14:creationId xmlns:p14="http://schemas.microsoft.com/office/powerpoint/2010/main" val="63718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www.chwsny.org</a:t>
            </a:r>
          </a:p>
        </p:txBody>
      </p:sp>
      <p:sp>
        <p:nvSpPr>
          <p:cNvPr id="5" name="Footer Placeholder 4"/>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3295571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Tree>
    <p:extLst>
      <p:ext uri="{BB962C8B-B14F-4D97-AF65-F5344CB8AC3E}">
        <p14:creationId xmlns:p14="http://schemas.microsoft.com/office/powerpoint/2010/main" val="265699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9971"/>
            <a:ext cx="8229600" cy="876829"/>
          </a:xfrm>
        </p:spPr>
        <p:txBody>
          <a:bodyPr>
            <a:normAutofit/>
          </a:bodyPr>
          <a:lstStyle>
            <a:lvl1pPr>
              <a:defRPr sz="3200" baseline="0">
                <a:solidFill>
                  <a:srgbClr val="14489F"/>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dirty="0"/>
              <a:t>Slide Title</a:t>
            </a:r>
          </a:p>
        </p:txBody>
      </p:sp>
      <p:sp>
        <p:nvSpPr>
          <p:cNvPr id="3" name="Content Placeholder 2"/>
          <p:cNvSpPr>
            <a:spLocks noGrp="1"/>
          </p:cNvSpPr>
          <p:nvPr>
            <p:ph idx="1"/>
          </p:nvPr>
        </p:nvSpPr>
        <p:spPr>
          <a:xfrm>
            <a:off x="457200" y="1350433"/>
            <a:ext cx="8229600" cy="4525963"/>
          </a:xfrm>
        </p:spPr>
        <p:txBody>
          <a:bodyPr/>
          <a:lstStyle>
            <a:lvl1pPr>
              <a:defRPr sz="2200">
                <a:latin typeface="Open Sans" panose="020B0606030504020204" pitchFamily="34" charset="0"/>
                <a:ea typeface="Open Sans" panose="020B0606030504020204" pitchFamily="34" charset="0"/>
                <a:cs typeface="Open Sans" panose="020B0606030504020204" pitchFamily="34" charset="0"/>
              </a:defRPr>
            </a:lvl1pPr>
            <a:lvl2pPr marL="742950" indent="-285750">
              <a:buFont typeface="Courier New" panose="02070309020205020404" pitchFamily="49" charset="0"/>
              <a:buChar char="o"/>
              <a:defRPr sz="2000">
                <a:latin typeface="Open Sans" panose="020B0606030504020204" pitchFamily="34" charset="0"/>
                <a:ea typeface="Open Sans" panose="020B0606030504020204" pitchFamily="34" charset="0"/>
                <a:cs typeface="Open Sans" panose="020B0606030504020204" pitchFamily="34" charset="0"/>
              </a:defRPr>
            </a:lvl2pPr>
            <a:lvl3pPr marL="1143000" indent="-228600">
              <a:buFont typeface="Open Sans" panose="020B0606030504020204" pitchFamily="34" charset="0"/>
              <a:buChar char="–"/>
              <a:defRPr sz="1800">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Arial" panose="020B0604020202020204" pitchFamily="34" charset="0"/>
              <a:buChar char="•"/>
              <a:defRPr sz="1600">
                <a:latin typeface="Open Sans" panose="020B0606030504020204" pitchFamily="34" charset="0"/>
                <a:ea typeface="Open Sans" panose="020B0606030504020204" pitchFamily="34" charset="0"/>
                <a:cs typeface="Open Sans" panose="020B0606030504020204" pitchFamily="34" charset="0"/>
              </a:defRPr>
            </a:lvl4pPr>
            <a:lvl5pPr marL="2057400" indent="-228600">
              <a:buFont typeface="Courier New" panose="02070309020205020404" pitchFamily="49" charset="0"/>
              <a:buChar char="o"/>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167437"/>
            <a:ext cx="2133600" cy="365125"/>
          </a:xfrm>
        </p:spPr>
        <p:txBody>
          <a:bodyPr/>
          <a:lstStyle>
            <a:lvl1pPr>
              <a:defRPr sz="1000">
                <a:solidFill>
                  <a:srgbClr val="14489F"/>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www.chwsny.org</a:t>
            </a:r>
            <a:endParaRPr lang="en-US" dirty="0"/>
          </a:p>
        </p:txBody>
      </p:sp>
      <p:sp>
        <p:nvSpPr>
          <p:cNvPr id="5" name="Footer Placeholder 4"/>
          <p:cNvSpPr>
            <a:spLocks noGrp="1"/>
          </p:cNvSpPr>
          <p:nvPr>
            <p:ph type="ftr" sz="quarter" idx="11"/>
          </p:nvPr>
        </p:nvSpPr>
        <p:spPr>
          <a:xfrm>
            <a:off x="3581400" y="6174845"/>
            <a:ext cx="1981200" cy="344487"/>
          </a:xfrm>
        </p:spPr>
        <p:txBody>
          <a:bodyPr/>
          <a:lstStyle/>
          <a:p>
            <a:fld id="{4846C4E7-B3CB-4EC0-891C-3B1FFBDC3420}"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0" y="5943600"/>
            <a:ext cx="2033806" cy="812800"/>
          </a:xfrm>
          <a:prstGeom prst="rect">
            <a:avLst/>
          </a:prstGeom>
        </p:spPr>
      </p:pic>
    </p:spTree>
    <p:extLst>
      <p:ext uri="{BB962C8B-B14F-4D97-AF65-F5344CB8AC3E}">
        <p14:creationId xmlns:p14="http://schemas.microsoft.com/office/powerpoint/2010/main" val="62635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www.chwsny.org</a:t>
            </a:r>
            <a:endParaRPr lang="en-US" dirty="0"/>
          </a:p>
        </p:txBody>
      </p:sp>
      <p:sp>
        <p:nvSpPr>
          <p:cNvPr id="5" name="Footer Placeholder 4"/>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77319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www.chwsny.org</a:t>
            </a:r>
            <a:endParaRPr lang="en-US" dirty="0"/>
          </a:p>
        </p:txBody>
      </p:sp>
      <p:sp>
        <p:nvSpPr>
          <p:cNvPr id="6" name="Footer Placeholder 5"/>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13387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www.chwsny.org</a:t>
            </a:r>
          </a:p>
        </p:txBody>
      </p:sp>
      <p:sp>
        <p:nvSpPr>
          <p:cNvPr id="8" name="Footer Placeholder 7"/>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316537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www.chwsny.org</a:t>
            </a:r>
          </a:p>
        </p:txBody>
      </p:sp>
      <p:sp>
        <p:nvSpPr>
          <p:cNvPr id="4" name="Footer Placeholder 3"/>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144256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www.chwsny.org</a:t>
            </a:r>
          </a:p>
        </p:txBody>
      </p:sp>
      <p:sp>
        <p:nvSpPr>
          <p:cNvPr id="3" name="Footer Placeholder 2"/>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379247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www.chwsny.org</a:t>
            </a:r>
          </a:p>
        </p:txBody>
      </p:sp>
      <p:sp>
        <p:nvSpPr>
          <p:cNvPr id="6" name="Footer Placeholder 5"/>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1888450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www.chwsny.org</a:t>
            </a:r>
          </a:p>
        </p:txBody>
      </p:sp>
      <p:sp>
        <p:nvSpPr>
          <p:cNvPr id="6" name="Footer Placeholder 5"/>
          <p:cNvSpPr>
            <a:spLocks noGrp="1"/>
          </p:cNvSpPr>
          <p:nvPr>
            <p:ph type="ftr" sz="quarter" idx="11"/>
          </p:nvPr>
        </p:nvSpPr>
        <p:spPr/>
        <p:txBody>
          <a:bodyPr/>
          <a:lstStyle/>
          <a:p>
            <a:r>
              <a:rPr lang="en-US"/>
              <a:t>‹#›</a:t>
            </a:r>
          </a:p>
        </p:txBody>
      </p:sp>
    </p:spTree>
    <p:extLst>
      <p:ext uri="{BB962C8B-B14F-4D97-AF65-F5344CB8AC3E}">
        <p14:creationId xmlns:p14="http://schemas.microsoft.com/office/powerpoint/2010/main" val="347522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a:t>Slide Title</a:t>
            </a:r>
          </a:p>
        </p:txBody>
      </p:sp>
      <p:sp>
        <p:nvSpPr>
          <p:cNvPr id="3" name="Text Placeholder 2"/>
          <p:cNvSpPr>
            <a:spLocks noGrp="1"/>
          </p:cNvSpPr>
          <p:nvPr>
            <p:ph type="body" idx="1"/>
          </p:nvPr>
        </p:nvSpPr>
        <p:spPr>
          <a:xfrm>
            <a:off x="457200" y="1322915"/>
            <a:ext cx="8229600" cy="4678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465667" y="6231995"/>
            <a:ext cx="2133600" cy="365125"/>
          </a:xfrm>
          <a:prstGeom prst="rect">
            <a:avLst/>
          </a:prstGeom>
        </p:spPr>
        <p:txBody>
          <a:bodyPr vert="horz" lIns="91440" tIns="45720" rIns="91440" bIns="45720" rtlCol="0" anchor="ctr"/>
          <a:lstStyle>
            <a:lvl1pPr algn="l">
              <a:defRPr sz="1000">
                <a:solidFill>
                  <a:srgbClr val="14489F"/>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www.chwsny.org</a:t>
            </a:r>
            <a:endParaRPr lang="en-US" dirty="0"/>
          </a:p>
        </p:txBody>
      </p:sp>
      <p:sp>
        <p:nvSpPr>
          <p:cNvPr id="5" name="Footer Placeholder 4"/>
          <p:cNvSpPr>
            <a:spLocks noGrp="1"/>
          </p:cNvSpPr>
          <p:nvPr>
            <p:ph type="ftr" sz="quarter" idx="3"/>
          </p:nvPr>
        </p:nvSpPr>
        <p:spPr>
          <a:xfrm>
            <a:off x="3365968" y="623199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A73F6F3-F4B3-465D-852F-127357D927AA}" type="slidenum">
              <a:rPr lang="en-US" smtClean="0"/>
              <a:pPr/>
              <a:t>‹#›</a:t>
            </a:fld>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028270" y="6029854"/>
            <a:ext cx="1925230" cy="769408"/>
          </a:xfrm>
          <a:prstGeom prst="rect">
            <a:avLst/>
          </a:prstGeom>
        </p:spPr>
      </p:pic>
      <p:sp>
        <p:nvSpPr>
          <p:cNvPr id="8" name="Rectangle 7"/>
          <p:cNvSpPr/>
          <p:nvPr userDrawn="1"/>
        </p:nvSpPr>
        <p:spPr>
          <a:xfrm>
            <a:off x="351367" y="990600"/>
            <a:ext cx="8458200" cy="76200"/>
          </a:xfrm>
          <a:prstGeom prst="rect">
            <a:avLst/>
          </a:prstGeom>
          <a:solidFill>
            <a:srgbClr val="F689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099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3200" kern="1200" baseline="0">
          <a:solidFill>
            <a:srgbClr val="14489F"/>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Courier New" panose="02070309020205020404" pitchFamily="49" charset="0"/>
        <a:buChar char="o"/>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Open Sans" panose="020B0606030504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Courier New" panose="02070309020205020404" pitchFamily="49" charset="0"/>
        <a:buChar char="o"/>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jean.moore@health.ny.gov"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oralhealthworkforce.org/wp-content/uploads/2017/03/OHWRC_Dental_Hygiene_Scope_of_Practice_2016.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14/relationships/chartEx" Target="../charts/chartEx3.xml"/><Relationship Id="rId3" Type="http://schemas.openxmlformats.org/officeDocument/2006/relationships/image" Target="../media/image6.png"/><Relationship Id="rId7" Type="http://schemas.openxmlformats.org/officeDocument/2006/relationships/image" Target="../media/image70.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microsoft.com/office/2014/relationships/chartEx" Target="../charts/chartEx2.xml"/><Relationship Id="rId5" Type="http://schemas.openxmlformats.org/officeDocument/2006/relationships/image" Target="../media/image60.png"/><Relationship Id="rId4" Type="http://schemas.microsoft.com/office/2014/relationships/chartEx" Target="../charts/chartEx1.xml"/><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ralhealthworkforce.org/wp-content/uploads/2016/08/DH_Professional_Practice_Index_By_State_201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content.healthaffairs.org/content/35/12/2207"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02" y="54429"/>
            <a:ext cx="9220200" cy="7124700"/>
          </a:xfrm>
          <a:prstGeom prst="rect">
            <a:avLst/>
          </a:prstGeom>
        </p:spPr>
      </p:pic>
      <p:sp>
        <p:nvSpPr>
          <p:cNvPr id="8" name="TextBox 7"/>
          <p:cNvSpPr txBox="1"/>
          <p:nvPr/>
        </p:nvSpPr>
        <p:spPr>
          <a:xfrm>
            <a:off x="0" y="456724"/>
            <a:ext cx="9220200" cy="3200876"/>
          </a:xfrm>
          <a:prstGeom prst="rect">
            <a:avLst/>
          </a:prstGeom>
          <a:noFill/>
        </p:spPr>
        <p:txBody>
          <a:bodyPr wrap="square" rtlCol="0">
            <a:spAutoFit/>
          </a:bodyPr>
          <a:lstStyle/>
          <a:p>
            <a:endParaRPr lang="en-US" dirty="0"/>
          </a:p>
          <a:p>
            <a:pPr algn="ctr"/>
            <a:r>
              <a:rPr lang="en-US" sz="3600" b="1" dirty="0">
                <a:solidFill>
                  <a:srgbClr val="14489F"/>
                </a:solidFill>
              </a:rPr>
              <a:t> </a:t>
            </a:r>
            <a:r>
              <a:rPr lang="en-US" sz="3600" dirty="0">
                <a:solidFill>
                  <a:srgbClr val="14489F"/>
                </a:solidFill>
                <a:latin typeface="Open Sans" panose="020B0606030504020204"/>
              </a:rPr>
              <a:t>Impacts of State Level Dental Hygienist    Scope of Practice on Oral Health Outcomes in the U.S. Population 	</a:t>
            </a:r>
          </a:p>
          <a:p>
            <a:br>
              <a:rPr lang="en-US" sz="3200" dirty="0"/>
            </a:br>
            <a:br>
              <a:rPr lang="en-US" sz="1200" dirty="0"/>
            </a:br>
            <a:endParaRPr lang="en-US" sz="3200" dirty="0">
              <a:solidFill>
                <a:srgbClr val="14489F"/>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0" name="TextBox 9"/>
          <p:cNvSpPr txBox="1"/>
          <p:nvPr/>
        </p:nvSpPr>
        <p:spPr>
          <a:xfrm>
            <a:off x="-31679" y="2667000"/>
            <a:ext cx="9144000" cy="4524315"/>
          </a:xfrm>
          <a:prstGeom prst="rect">
            <a:avLst/>
          </a:prstGeom>
          <a:noFill/>
        </p:spPr>
        <p:txBody>
          <a:bodyPr wrap="square" rtlCol="0">
            <a:spAutoFit/>
          </a:bodyPr>
          <a:lstStyle/>
          <a:p>
            <a:pPr>
              <a:tabLst>
                <a:tab pos="1604963" algn="l"/>
              </a:tabLst>
            </a:pPr>
            <a:endParaRPr lang="en-US" dirty="0">
              <a:latin typeface="Open Sans Semibold" panose="020B0706030804020204" pitchFamily="34" charset="0"/>
              <a:ea typeface="Open Sans Semibold" panose="020B0706030804020204" pitchFamily="34" charset="0"/>
              <a:cs typeface="Open Sans Semibold" panose="020B0706030804020204" pitchFamily="34" charset="0"/>
            </a:endParaRPr>
          </a:p>
          <a:p>
            <a:pPr algn="ctr">
              <a:tabLst>
                <a:tab pos="1604963" algn="l"/>
              </a:tabLst>
            </a:pPr>
            <a:r>
              <a:rPr lang="en-US" sz="2000" dirty="0">
                <a:latin typeface="Open Sans" panose="020B0606030504020204"/>
                <a:ea typeface="Open Sans Semibold" panose="020B0706030804020204" pitchFamily="34" charset="0"/>
                <a:cs typeface="Open Sans Semibold" panose="020B0706030804020204" pitchFamily="34" charset="0"/>
              </a:rPr>
              <a:t>Building Trust in People and Places</a:t>
            </a:r>
          </a:p>
          <a:p>
            <a:pPr algn="ctr">
              <a:tabLst>
                <a:tab pos="1604963" algn="l"/>
              </a:tabLst>
            </a:pPr>
            <a:endParaRPr lang="en-US" dirty="0">
              <a:latin typeface="Open Sans" panose="020B0606030504020204"/>
              <a:ea typeface="Open Sans Semibold" panose="020B0706030804020204" pitchFamily="34" charset="0"/>
              <a:cs typeface="Open Sans Semibold" panose="020B0706030804020204" pitchFamily="34" charset="0"/>
            </a:endParaRPr>
          </a:p>
          <a:p>
            <a:pPr algn="ctr">
              <a:tabLst>
                <a:tab pos="1604963" algn="l"/>
              </a:tabLst>
            </a:pPr>
            <a:r>
              <a:rPr lang="en-US" sz="1600" dirty="0">
                <a:latin typeface="Open Sans" panose="020B0606030504020204"/>
                <a:ea typeface="Open Sans Semibold" panose="020B0706030804020204" pitchFamily="34" charset="0"/>
                <a:cs typeface="Open Sans Semibold" panose="020B0706030804020204" pitchFamily="34" charset="0"/>
              </a:rPr>
              <a:t>Co-sponsored by:</a:t>
            </a:r>
          </a:p>
          <a:p>
            <a:pPr algn="ctr">
              <a:tabLst>
                <a:tab pos="1604963" algn="l"/>
              </a:tabLst>
            </a:pPr>
            <a:r>
              <a:rPr lang="en-US" sz="1600" dirty="0">
                <a:latin typeface="Open Sans" panose="020B0606030504020204"/>
                <a:ea typeface="Open Sans Semibold" panose="020B0706030804020204" pitchFamily="34" charset="0"/>
                <a:cs typeface="Open Sans Semibold" panose="020B0706030804020204" pitchFamily="34" charset="0"/>
              </a:rPr>
              <a:t>Professional Standards Authority</a:t>
            </a:r>
          </a:p>
          <a:p>
            <a:pPr algn="ctr">
              <a:tabLst>
                <a:tab pos="1604963" algn="l"/>
              </a:tabLst>
            </a:pPr>
            <a:r>
              <a:rPr lang="en-US" sz="1600" dirty="0">
                <a:latin typeface="Open Sans" panose="020B0606030504020204"/>
                <a:ea typeface="Open Sans Semibold" panose="020B0706030804020204" pitchFamily="34" charset="0"/>
                <a:cs typeface="Open Sans Semibold" panose="020B0706030804020204" pitchFamily="34" charset="0"/>
              </a:rPr>
              <a:t>Centre for Trust, Peace and Social Relations</a:t>
            </a:r>
          </a:p>
          <a:p>
            <a:pPr algn="ctr">
              <a:tabLst>
                <a:tab pos="1604963" algn="l"/>
              </a:tabLst>
            </a:pPr>
            <a:endParaRPr lang="en-US" sz="1600" dirty="0">
              <a:latin typeface="Open Sans" panose="020B0606030504020204"/>
              <a:ea typeface="Open Sans Semibold" panose="020B0706030804020204" pitchFamily="34" charset="0"/>
              <a:cs typeface="Open Sans Semibold" panose="020B0706030804020204" pitchFamily="34" charset="0"/>
            </a:endParaRPr>
          </a:p>
          <a:p>
            <a:pPr algn="ctr">
              <a:tabLst>
                <a:tab pos="1604963" algn="l"/>
              </a:tabLst>
            </a:pPr>
            <a:r>
              <a:rPr lang="en-US" sz="1600" dirty="0">
                <a:latin typeface="Open Sans" panose="020B0606030504020204"/>
                <a:ea typeface="Open Sans Semibold" panose="020B0706030804020204" pitchFamily="34" charset="0"/>
                <a:cs typeface="Open Sans Semibold" panose="020B0706030804020204" pitchFamily="34" charset="0"/>
              </a:rPr>
              <a:t>Cumberland Lodge</a:t>
            </a:r>
          </a:p>
          <a:p>
            <a:pPr algn="ctr">
              <a:tabLst>
                <a:tab pos="1604963" algn="l"/>
              </a:tabLst>
            </a:pPr>
            <a:endParaRPr lang="en-US" sz="1600" dirty="0">
              <a:latin typeface="Open Sans" panose="020B0606030504020204"/>
              <a:ea typeface="Open Sans Semibold" panose="020B0706030804020204" pitchFamily="34" charset="0"/>
              <a:cs typeface="Open Sans Semibold" panose="020B0706030804020204" pitchFamily="34" charset="0"/>
            </a:endParaRPr>
          </a:p>
          <a:p>
            <a:pPr algn="ctr">
              <a:tabLst>
                <a:tab pos="1604963" algn="l"/>
              </a:tabLst>
            </a:pPr>
            <a:r>
              <a:rPr lang="en-US" sz="1600" dirty="0">
                <a:latin typeface="Open Sans" panose="020B0606030504020204"/>
                <a:ea typeface="Open Sans Semibold" panose="020B0706030804020204" pitchFamily="34" charset="0"/>
                <a:cs typeface="Open Sans Semibold" panose="020B0706030804020204" pitchFamily="34" charset="0"/>
              </a:rPr>
              <a:t>March 9 and 10, 2017</a:t>
            </a:r>
          </a:p>
          <a:p>
            <a:pPr>
              <a:tabLst>
                <a:tab pos="1604963" algn="l"/>
              </a:tabLst>
            </a:pPr>
            <a:endParaRPr lang="en-US" dirty="0">
              <a:latin typeface="Open Sans" panose="020B0606030504020204"/>
              <a:ea typeface="Open Sans Semibold" panose="020B0706030804020204" pitchFamily="34" charset="0"/>
              <a:cs typeface="Open Sans Semibold" panose="020B0706030804020204" pitchFamily="34" charset="0"/>
            </a:endParaRPr>
          </a:p>
          <a:p>
            <a:pPr indent="514350">
              <a:tabLst>
                <a:tab pos="1604963" algn="l"/>
              </a:tabLst>
            </a:pPr>
            <a:r>
              <a:rPr lang="en-US" dirty="0">
                <a:latin typeface="Open Sans" panose="020B0606030504020204"/>
                <a:ea typeface="Open Sans Semibold" panose="020B0706030804020204" pitchFamily="34" charset="0"/>
                <a:cs typeface="Open Sans Semibold" panose="020B0706030804020204" pitchFamily="34" charset="0"/>
              </a:rPr>
              <a:t>Jean Moore, DrPH, MSN</a:t>
            </a:r>
          </a:p>
          <a:p>
            <a:pPr indent="514350">
              <a:tabLst>
                <a:tab pos="1604963" algn="l"/>
              </a:tabLst>
            </a:pPr>
            <a:r>
              <a:rPr lang="en-US" sz="1400" dirty="0">
                <a:latin typeface="Open Sans" panose="020B0606030504020204"/>
                <a:ea typeface="Open Sans Semibold" panose="020B0706030804020204" pitchFamily="34" charset="0"/>
                <a:cs typeface="Open Sans Semibold" panose="020B0706030804020204" pitchFamily="34" charset="0"/>
              </a:rPr>
              <a:t>Director</a:t>
            </a:r>
          </a:p>
          <a:p>
            <a:pPr indent="514350">
              <a:tabLst>
                <a:tab pos="1604963" algn="l"/>
              </a:tabLst>
            </a:pPr>
            <a:r>
              <a:rPr lang="en-US" sz="1400" dirty="0">
                <a:latin typeface="Open Sans" panose="020B0606030504020204"/>
                <a:ea typeface="Open Sans Semibold" panose="020B0706030804020204" pitchFamily="34" charset="0"/>
                <a:cs typeface="Open Sans Semibold" panose="020B0706030804020204" pitchFamily="34" charset="0"/>
              </a:rPr>
              <a:t>Center for Health Workforce Studies</a:t>
            </a:r>
          </a:p>
          <a:p>
            <a:pPr indent="514350" defTabSz="803275">
              <a:tabLst>
                <a:tab pos="1604963" algn="l"/>
              </a:tabLst>
            </a:pPr>
            <a:r>
              <a:rPr lang="en-US" sz="1400" dirty="0">
                <a:latin typeface="Open Sans" panose="020B0606030504020204"/>
                <a:ea typeface="Open Sans Semibold" panose="020B0706030804020204" pitchFamily="34" charset="0"/>
                <a:cs typeface="Open Sans Semibold" panose="020B0706030804020204" pitchFamily="34" charset="0"/>
              </a:rPr>
              <a:t>School of Public Health </a:t>
            </a:r>
            <a:r>
              <a:rPr lang="en-US" sz="1400" dirty="0">
                <a:latin typeface="Open Sans" panose="020B0606030504020204"/>
                <a:ea typeface="Open Sans" panose="020B0606030504020204" pitchFamily="34" charset="0"/>
                <a:cs typeface="Open Sans" panose="020B0606030504020204" pitchFamily="34" charset="0"/>
              </a:rPr>
              <a:t>|</a:t>
            </a:r>
            <a:r>
              <a:rPr lang="en-US" sz="1400" dirty="0">
                <a:latin typeface="Open Sans" panose="020B0606030504020204"/>
                <a:ea typeface="Open Sans Semibold" panose="020B0706030804020204" pitchFamily="34" charset="0"/>
                <a:cs typeface="Open Sans Semibold" panose="020B0706030804020204" pitchFamily="34" charset="0"/>
              </a:rPr>
              <a:t> University at Albany, SUNY</a:t>
            </a:r>
          </a:p>
          <a:p>
            <a:pPr indent="514350" defTabSz="803275">
              <a:tabLst>
                <a:tab pos="1604963" algn="l"/>
              </a:tabLst>
            </a:pPr>
            <a:r>
              <a:rPr lang="en-US" sz="1400" dirty="0">
                <a:latin typeface="Open Sans" panose="020B0606030504020204"/>
                <a:ea typeface="Open Sans Semibold" panose="020B0706030804020204" pitchFamily="34" charset="0"/>
                <a:cs typeface="Open Sans Semibold" panose="020B0706030804020204" pitchFamily="34" charset="0"/>
                <a:hlinkClick r:id="rId4"/>
              </a:rPr>
              <a:t>jean.moore@health.ny.gov</a:t>
            </a:r>
            <a:endParaRPr lang="en-US" sz="1400" dirty="0">
              <a:latin typeface="Open Sans" panose="020B0606030504020204"/>
              <a:ea typeface="Open Sans Semibold" panose="020B0706030804020204" pitchFamily="34" charset="0"/>
              <a:cs typeface="Open Sans Semibold" panose="020B0706030804020204" pitchFamily="34" charset="0"/>
            </a:endParaRPr>
          </a:p>
          <a:p>
            <a:pPr defTabSz="803275">
              <a:tabLst>
                <a:tab pos="1604963" algn="l"/>
              </a:tabLst>
            </a:pPr>
            <a:endParaRPr lang="en-US" sz="1400" dirty="0">
              <a:latin typeface="Open Sans" panose="020B0606030504020204"/>
              <a:ea typeface="Open Sans Semibold" panose="020B0706030804020204" pitchFamily="34" charset="0"/>
              <a:cs typeface="Open Sans Semibold" panose="020B0706030804020204" pitchFamily="34" charset="0"/>
            </a:endParaRPr>
          </a:p>
          <a:p>
            <a:pPr defTabSz="803275">
              <a:tabLst>
                <a:tab pos="1604963" algn="l"/>
              </a:tabLst>
            </a:pPr>
            <a:endParaRPr lang="en-US" sz="1000" dirty="0">
              <a:solidFill>
                <a:srgbClr val="9CBDF2"/>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572111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2016 DHPPI</a:t>
            </a:r>
          </a:p>
        </p:txBody>
      </p:sp>
      <p:sp>
        <p:nvSpPr>
          <p:cNvPr id="3" name="Content Placeholder 2"/>
          <p:cNvSpPr>
            <a:spLocks noGrp="1"/>
          </p:cNvSpPr>
          <p:nvPr>
            <p:ph idx="1"/>
          </p:nvPr>
        </p:nvSpPr>
        <p:spPr>
          <a:xfrm>
            <a:off x="248292" y="1215775"/>
            <a:ext cx="8667108" cy="4948237"/>
          </a:xfrm>
        </p:spPr>
        <p:txBody>
          <a:bodyPr>
            <a:normAutofit fontScale="92500" lnSpcReduction="10000"/>
          </a:bodyPr>
          <a:lstStyle/>
          <a:p>
            <a:pPr marL="288925" indent="-288925">
              <a:buClr>
                <a:srgbClr val="14489F"/>
              </a:buClr>
            </a:pPr>
            <a:r>
              <a:rPr lang="en-US" sz="2000" dirty="0"/>
              <a:t>DHs now seen as oral health preventive specialists rather than only as a dental extender</a:t>
            </a:r>
          </a:p>
          <a:p>
            <a:pPr marL="1027113" lvl="1" indent="-338138">
              <a:lnSpc>
                <a:spcPct val="100000"/>
              </a:lnSpc>
              <a:buClr>
                <a:srgbClr val="14489F"/>
              </a:buClr>
            </a:pPr>
            <a:r>
              <a:rPr lang="en-US" sz="1600" dirty="0"/>
              <a:t>More autonomous roles</a:t>
            </a:r>
          </a:p>
          <a:p>
            <a:pPr marL="1027113" lvl="1" indent="-338138">
              <a:lnSpc>
                <a:spcPct val="100000"/>
              </a:lnSpc>
              <a:buClr>
                <a:srgbClr val="14489F"/>
              </a:buClr>
            </a:pPr>
            <a:r>
              <a:rPr lang="en-US" sz="1600" dirty="0"/>
              <a:t>Team based care</a:t>
            </a:r>
          </a:p>
          <a:p>
            <a:pPr marL="1027113" lvl="1" indent="-338138">
              <a:lnSpc>
                <a:spcPct val="100000"/>
              </a:lnSpc>
              <a:buClr>
                <a:srgbClr val="14489F"/>
              </a:buClr>
            </a:pPr>
            <a:r>
              <a:rPr lang="en-US" sz="1600" dirty="0"/>
              <a:t>New technologies</a:t>
            </a:r>
          </a:p>
          <a:p>
            <a:pPr marL="1027113" lvl="1" indent="-338138">
              <a:lnSpc>
                <a:spcPct val="100000"/>
              </a:lnSpc>
              <a:buClr>
                <a:srgbClr val="14489F"/>
              </a:buClr>
            </a:pPr>
            <a:r>
              <a:rPr lang="en-US" sz="1600" dirty="0"/>
              <a:t>New settings for care delivery </a:t>
            </a:r>
          </a:p>
          <a:p>
            <a:pPr marL="288925" lvl="1" indent="-288925">
              <a:buClr>
                <a:srgbClr val="14489F"/>
              </a:buClr>
              <a:buFont typeface="Arial" panose="020B0604020202020204" pitchFamily="34" charset="0"/>
              <a:buChar char="•"/>
            </a:pPr>
            <a:r>
              <a:rPr lang="en-US" dirty="0"/>
              <a:t>Design process for the new DHPPI included a literature review and  focus groups with dental hygienists</a:t>
            </a:r>
          </a:p>
          <a:p>
            <a:pPr marL="288925" lvl="1" indent="-288925">
              <a:buClr>
                <a:srgbClr val="14489F"/>
              </a:buClr>
              <a:buFont typeface="Arial" panose="020B0604020202020204" pitchFamily="34" charset="0"/>
              <a:buChar char="•"/>
            </a:pPr>
            <a:r>
              <a:rPr lang="en-US" dirty="0"/>
              <a:t>Factor analysis again confirmed the integrity of the construct</a:t>
            </a:r>
          </a:p>
          <a:p>
            <a:pPr marL="288925" lvl="1" indent="-288925">
              <a:buClr>
                <a:srgbClr val="14489F"/>
              </a:buClr>
              <a:buFont typeface="Arial" panose="020B0604020202020204" pitchFamily="34" charset="0"/>
              <a:buChar char="•"/>
            </a:pPr>
            <a:r>
              <a:rPr lang="en-US" dirty="0"/>
              <a:t>As expected, scores were lower on the new index</a:t>
            </a:r>
          </a:p>
          <a:p>
            <a:pPr marL="1027113" lvl="1" indent="-338138">
              <a:lnSpc>
                <a:spcPct val="110000"/>
              </a:lnSpc>
              <a:buClr>
                <a:srgbClr val="14489F"/>
              </a:buClr>
            </a:pPr>
            <a:r>
              <a:rPr lang="en-US" sz="1600" dirty="0"/>
              <a:t>The variables include new workforce models including dental hygiene therapy, use of lasers, and some basic restorative tasks</a:t>
            </a:r>
          </a:p>
          <a:p>
            <a:pPr marL="288925" lvl="1" indent="-288925">
              <a:lnSpc>
                <a:spcPct val="120000"/>
              </a:lnSpc>
              <a:buClr>
                <a:srgbClr val="14489F"/>
              </a:buClr>
              <a:buFont typeface="Arial" panose="020B0604020202020204" pitchFamily="34" charset="0"/>
              <a:buChar char="•"/>
            </a:pPr>
            <a:r>
              <a:rPr lang="en-US" dirty="0"/>
              <a:t>Currently in the process of analyzing the impact of SOP on outcomes using the most recent BRFSS</a:t>
            </a:r>
          </a:p>
          <a:p>
            <a:pPr marL="287338" lvl="1" indent="0">
              <a:lnSpc>
                <a:spcPct val="120000"/>
              </a:lnSpc>
              <a:buClr>
                <a:srgbClr val="14489F"/>
              </a:buClr>
              <a:buNone/>
            </a:pPr>
            <a:r>
              <a:rPr lang="en-US" sz="1700" dirty="0">
                <a:hlinkClick r:id="rId3"/>
              </a:rPr>
              <a:t>http://www.oralhealthworkforce.org/wp-content/uploads/2017/03/OHWRC_Dental_Hygiene_Scope_of_Practice_2016.pdf</a:t>
            </a:r>
            <a:endParaRPr lang="en-US" sz="1700" dirty="0"/>
          </a:p>
        </p:txBody>
      </p:sp>
      <p:sp>
        <p:nvSpPr>
          <p:cNvPr id="5" name="Footer Placeholder 4"/>
          <p:cNvSpPr>
            <a:spLocks noGrp="1"/>
          </p:cNvSpPr>
          <p:nvPr>
            <p:ph type="ftr" sz="quarter" idx="11"/>
          </p:nvPr>
        </p:nvSpPr>
        <p:spPr/>
        <p:txBody>
          <a:bodyPr/>
          <a:lstStyle/>
          <a:p>
            <a:fld id="{45706970-0EB5-4E2E-BA79-A02C8ECCBF8F}" type="slidenum">
              <a:rPr lang="en-US" smtClean="0"/>
              <a:t>10</a:t>
            </a:fld>
            <a:endParaRPr lang="en-US" dirty="0"/>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1072030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7585"/>
            <a:ext cx="7886700" cy="735254"/>
          </a:xfrm>
        </p:spPr>
        <p:txBody>
          <a:bodyPr>
            <a:noAutofit/>
          </a:bodyPr>
          <a:lstStyle/>
          <a:p>
            <a:pPr algn="ctr"/>
            <a:r>
              <a:rPr lang="en-US" sz="2800" dirty="0">
                <a:solidFill>
                  <a:srgbClr val="14489F"/>
                </a:solidFill>
                <a:latin typeface="Open Sans Semibold" panose="020B0706030804020204" pitchFamily="34" charset="0"/>
                <a:ea typeface="Open Sans Semibold" panose="020B0706030804020204" pitchFamily="34" charset="0"/>
                <a:cs typeface="Open Sans Semibold" panose="020B0706030804020204" pitchFamily="34" charset="0"/>
              </a:rPr>
              <a:t>Changing Scope of Practice for Dental Hygienists – 2001, 2014, 2016 </a:t>
            </a:r>
          </a:p>
        </p:txBody>
      </p:sp>
      <p:sp>
        <p:nvSpPr>
          <p:cNvPr id="6" name="Footer Placeholder 5"/>
          <p:cNvSpPr>
            <a:spLocks noGrp="1"/>
          </p:cNvSpPr>
          <p:nvPr>
            <p:ph type="ftr" sz="quarter" idx="11"/>
          </p:nvPr>
        </p:nvSpPr>
        <p:spPr/>
        <p:txBody>
          <a:bodyPr/>
          <a:lstStyle/>
          <a:p>
            <a:fld id="{20B13546-C819-4193-8152-5E04CC7D9AC8}" type="slidenum">
              <a:rPr lang="en-US" smtClean="0"/>
              <a:t>11</a:t>
            </a:fld>
            <a:endParaRPr lang="en-US" dirty="0"/>
          </a:p>
        </p:txBody>
      </p:sp>
      <p:pic>
        <p:nvPicPr>
          <p:cNvPr id="9" name="Picture 8"/>
          <p:cNvPicPr>
            <a:picLocks noChangeAspect="1"/>
          </p:cNvPicPr>
          <p:nvPr/>
        </p:nvPicPr>
        <p:blipFill>
          <a:blip r:embed="rId3"/>
          <a:stretch>
            <a:fillRect/>
          </a:stretch>
        </p:blipFill>
        <p:spPr>
          <a:xfrm>
            <a:off x="503339" y="1386904"/>
            <a:ext cx="3889585" cy="4730906"/>
          </a:xfrm>
          <a:prstGeom prst="rect">
            <a:avLst/>
          </a:prstGeom>
        </p:spPr>
      </p:pic>
      <mc:AlternateContent xmlns:mc="http://schemas.openxmlformats.org/markup-compatibility/2006" xmlns:cx1="http://schemas.microsoft.com/office/drawing/2015/9/8/chartex">
        <mc:Choice Requires="cx1">
          <p:graphicFrame>
            <p:nvGraphicFramePr>
              <p:cNvPr id="11" name="Chart 10"/>
              <p:cNvGraphicFramePr/>
              <p:nvPr>
                <p:extLst/>
              </p:nvPr>
            </p:nvGraphicFramePr>
            <p:xfrm>
              <a:off x="225048" y="1194028"/>
              <a:ext cx="3986225" cy="2554097"/>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1" name="Chart 10"/>
              <p:cNvPicPr>
                <a:picLocks noGrp="1" noRot="1" noChangeAspect="1" noMove="1" noResize="1" noEditPoints="1" noAdjustHandles="1" noChangeArrowheads="1" noChangeShapeType="1"/>
              </p:cNvPicPr>
              <p:nvPr/>
            </p:nvPicPr>
            <p:blipFill>
              <a:blip r:embed="rId5"/>
              <a:stretch>
                <a:fillRect/>
              </a:stretch>
            </p:blipFill>
            <p:spPr>
              <a:xfrm>
                <a:off x="225048" y="1194028"/>
                <a:ext cx="3986225" cy="2554097"/>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2" name="Chart 11"/>
              <p:cNvGraphicFramePr/>
              <p:nvPr>
                <p:extLst/>
              </p:nvPr>
            </p:nvGraphicFramePr>
            <p:xfrm>
              <a:off x="231221" y="3795713"/>
              <a:ext cx="4161703" cy="2437307"/>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12" name="Chart 11"/>
              <p:cNvPicPr>
                <a:picLocks noGrp="1" noRot="1" noChangeAspect="1" noMove="1" noResize="1" noEditPoints="1" noAdjustHandles="1" noChangeArrowheads="1" noChangeShapeType="1"/>
              </p:cNvPicPr>
              <p:nvPr/>
            </p:nvPicPr>
            <p:blipFill>
              <a:blip r:embed="rId7"/>
              <a:stretch>
                <a:fillRect/>
              </a:stretch>
            </p:blipFill>
            <p:spPr>
              <a:xfrm>
                <a:off x="231221" y="3795713"/>
                <a:ext cx="4161703" cy="2437307"/>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3" name="Content Placeholder 12"/>
              <p:cNvGraphicFramePr>
                <a:graphicFrameLocks noGrp="1"/>
              </p:cNvGraphicFramePr>
              <p:nvPr>
                <p:ph sz="half" idx="2"/>
                <p:extLst/>
              </p:nvPr>
            </p:nvGraphicFramePr>
            <p:xfrm>
              <a:off x="4483391" y="1194028"/>
              <a:ext cx="4031959" cy="2601685"/>
            </p:xfrm>
            <a:graphic>
              <a:graphicData uri="http://schemas.microsoft.com/office/drawing/2014/chartex">
                <cx:chart xmlns:cx="http://schemas.microsoft.com/office/drawing/2014/chartex" xmlns:r="http://schemas.openxmlformats.org/officeDocument/2006/relationships" r:id="rId8"/>
              </a:graphicData>
            </a:graphic>
          </p:graphicFrame>
        </mc:Choice>
        <mc:Fallback xmlns="">
          <p:pic>
            <p:nvPicPr>
              <p:cNvPr id="13" name="Content Placeholder 12"/>
              <p:cNvPicPr>
                <a:picLocks noGrp="1" noRot="1" noChangeAspect="1" noMove="1" noResize="1" noEditPoints="1" noAdjustHandles="1" noChangeArrowheads="1" noChangeShapeType="1"/>
              </p:cNvPicPr>
              <p:nvPr/>
            </p:nvPicPr>
            <p:blipFill>
              <a:blip r:embed="rId9"/>
              <a:stretch>
                <a:fillRect/>
              </a:stretch>
            </p:blipFill>
            <p:spPr>
              <a:xfrm>
                <a:off x="4483391" y="1194028"/>
                <a:ext cx="4031959" cy="2601685"/>
              </a:xfrm>
              <a:prstGeom prst="rect">
                <a:avLst/>
              </a:prstGeom>
            </p:spPr>
          </p:pic>
        </mc:Fallback>
      </mc:AlternateContent>
      <p:sp>
        <p:nvSpPr>
          <p:cNvPr id="3" name="TextBox 2"/>
          <p:cNvSpPr txBox="1"/>
          <p:nvPr/>
        </p:nvSpPr>
        <p:spPr>
          <a:xfrm>
            <a:off x="5025007" y="3795714"/>
            <a:ext cx="3490344" cy="2092881"/>
          </a:xfrm>
          <a:prstGeom prst="rect">
            <a:avLst/>
          </a:prstGeom>
          <a:noFill/>
        </p:spPr>
        <p:txBody>
          <a:bodyPr wrap="square" rtlCol="0">
            <a:spAutoFit/>
          </a:bodyPr>
          <a:lstStyle/>
          <a:p>
            <a:r>
              <a:rPr lang="en-US" sz="1000" dirty="0"/>
              <a:t>High scoring states in 2014 tended to also be high scoring on the new index (eg ME, CO, CA, WA, NM  have all been classified as excellent environments at each scoring)</a:t>
            </a:r>
          </a:p>
          <a:p>
            <a:endParaRPr lang="en-US" sz="1000" dirty="0"/>
          </a:p>
          <a:p>
            <a:r>
              <a:rPr lang="en-US" sz="1000" dirty="0"/>
              <a:t>Some states have been innovators in expanding practice opportunities for dental hygienists (eg VT now authorizes dental therapists who must be dental hygienists)</a:t>
            </a:r>
          </a:p>
          <a:p>
            <a:endParaRPr lang="en-US" sz="1000" dirty="0"/>
          </a:p>
          <a:p>
            <a:r>
              <a:rPr lang="en-US" sz="1000" dirty="0"/>
              <a:t>Others have taken an incremental approach to scope of practice (eg IA classified as satisfactory at each scoring)</a:t>
            </a:r>
          </a:p>
          <a:p>
            <a:endParaRPr lang="en-US" sz="1000" dirty="0"/>
          </a:p>
          <a:p>
            <a:r>
              <a:rPr lang="en-US" sz="1000" dirty="0"/>
              <a:t>Low scoring states tend to remain low scoring (eg GA, MS, NC classified as restrictive at each scoring)</a:t>
            </a:r>
          </a:p>
        </p:txBody>
      </p:sp>
      <p:sp>
        <p:nvSpPr>
          <p:cNvPr id="14"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391749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30658" y="1295400"/>
            <a:ext cx="8229600" cy="4525963"/>
          </a:xfrm>
        </p:spPr>
        <p:txBody>
          <a:bodyPr>
            <a:normAutofit fontScale="85000" lnSpcReduction="20000"/>
          </a:bodyPr>
          <a:lstStyle/>
          <a:p>
            <a:pPr>
              <a:lnSpc>
                <a:spcPct val="120000"/>
              </a:lnSpc>
              <a:spcBef>
                <a:spcPts val="600"/>
              </a:spcBef>
              <a:spcAft>
                <a:spcPts val="600"/>
              </a:spcAft>
              <a:buClr>
                <a:schemeClr val="tx2"/>
              </a:buClr>
            </a:pPr>
            <a:r>
              <a:rPr lang="en-US" sz="2800" dirty="0"/>
              <a:t>The DHPPI provides an objective,  statistically valid measure for the professional practice environment for DHs</a:t>
            </a:r>
          </a:p>
          <a:p>
            <a:pPr>
              <a:lnSpc>
                <a:spcPct val="120000"/>
              </a:lnSpc>
              <a:spcBef>
                <a:spcPts val="600"/>
              </a:spcBef>
              <a:spcAft>
                <a:spcPts val="600"/>
              </a:spcAft>
              <a:buClr>
                <a:schemeClr val="tx2"/>
              </a:buClr>
            </a:pPr>
            <a:r>
              <a:rPr lang="en-US" sz="2800" dirty="0"/>
              <a:t>Research confirms the professional practice environment of DH is linked to population oral health outcomes</a:t>
            </a:r>
          </a:p>
          <a:p>
            <a:pPr>
              <a:lnSpc>
                <a:spcPct val="120000"/>
              </a:lnSpc>
              <a:spcBef>
                <a:spcPts val="600"/>
              </a:spcBef>
              <a:spcAft>
                <a:spcPts val="600"/>
              </a:spcAft>
              <a:buClr>
                <a:schemeClr val="tx2"/>
              </a:buClr>
              <a:buSzPct val="80000"/>
            </a:pPr>
            <a:r>
              <a:rPr lang="en-US" sz="2800" dirty="0"/>
              <a:t>The updated DHPPI reflects the evolving roles for DHs</a:t>
            </a:r>
          </a:p>
          <a:p>
            <a:pPr>
              <a:lnSpc>
                <a:spcPct val="120000"/>
              </a:lnSpc>
              <a:spcBef>
                <a:spcPts val="600"/>
              </a:spcBef>
              <a:spcAft>
                <a:spcPts val="600"/>
              </a:spcAft>
              <a:buClr>
                <a:schemeClr val="tx2"/>
              </a:buClr>
              <a:buSzPct val="80000"/>
            </a:pPr>
            <a:r>
              <a:rPr lang="en-US" sz="2800" dirty="0"/>
              <a:t>Health professions regulation must be flexible enough to support innovation while still protecting patient safety and ensuring quality of care</a:t>
            </a:r>
          </a:p>
        </p:txBody>
      </p:sp>
      <p:sp>
        <p:nvSpPr>
          <p:cNvPr id="5" name="Footer Placeholder 4"/>
          <p:cNvSpPr>
            <a:spLocks noGrp="1"/>
          </p:cNvSpPr>
          <p:nvPr>
            <p:ph type="ftr" sz="quarter" idx="11"/>
          </p:nvPr>
        </p:nvSpPr>
        <p:spPr/>
        <p:txBody>
          <a:bodyPr/>
          <a:lstStyle/>
          <a:p>
            <a:fld id="{907827FF-5EFB-40BB-AB61-931DF57CFC3D}" type="slidenum">
              <a:rPr lang="en-US" smtClean="0"/>
              <a:t>12</a:t>
            </a:fld>
            <a:endParaRPr lang="en-US" dirty="0"/>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420931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www.chwsny.org</a:t>
            </a:r>
            <a:endParaRPr lang="en-US" dirty="0"/>
          </a:p>
        </p:txBody>
      </p:sp>
      <p:sp>
        <p:nvSpPr>
          <p:cNvPr id="5" name="Footer Placeholder 4"/>
          <p:cNvSpPr>
            <a:spLocks noGrp="1"/>
          </p:cNvSpPr>
          <p:nvPr>
            <p:ph type="ftr" sz="quarter" idx="11"/>
          </p:nvPr>
        </p:nvSpPr>
        <p:spPr/>
        <p:txBody>
          <a:bodyPr/>
          <a:lstStyle/>
          <a:p>
            <a:fld id="{4846C4E7-B3CB-4EC0-891C-3B1FFBDC3420}" type="slidenum">
              <a:rPr lang="en-US" smtClean="0"/>
              <a:pPr/>
              <a:t>13</a:t>
            </a:fld>
            <a:endParaRPr lang="en-US" dirty="0"/>
          </a:p>
        </p:txBody>
      </p:sp>
      <p:sp>
        <p:nvSpPr>
          <p:cNvPr id="7" name="Content Placeholder 2"/>
          <p:cNvSpPr>
            <a:spLocks noGrp="1"/>
          </p:cNvSpPr>
          <p:nvPr>
            <p:ph idx="1"/>
          </p:nvPr>
        </p:nvSpPr>
        <p:spPr/>
        <p:txBody>
          <a:bodyPr/>
          <a:lstStyle/>
          <a:p>
            <a:pPr marL="0" indent="0">
              <a:buNone/>
            </a:pPr>
            <a:endParaRPr lang="en-US" sz="2400" dirty="0">
              <a:latin typeface="Open Sans" panose="020B0606030504020204"/>
              <a:ea typeface="Open Sans Semibold" panose="020B0706030804020204" pitchFamily="34" charset="0"/>
              <a:cs typeface="Open Sans Semibold" panose="020B0706030804020204" pitchFamily="34" charset="0"/>
            </a:endParaRPr>
          </a:p>
          <a:p>
            <a:pPr marL="0" indent="0" algn="ctr">
              <a:buNone/>
            </a:pPr>
            <a:r>
              <a:rPr lang="en-US" sz="4000" dirty="0"/>
              <a:t>Thank you</a:t>
            </a:r>
            <a:endParaRPr lang="en-US" sz="4000" dirty="0">
              <a:latin typeface="Open Sans" panose="020B0606030504020204"/>
              <a:ea typeface="Open Sans Semibold" panose="020B0706030804020204" pitchFamily="34" charset="0"/>
              <a:cs typeface="Open Sans Semibold" panose="020B0706030804020204" pitchFamily="34" charset="0"/>
            </a:endParaRPr>
          </a:p>
          <a:p>
            <a:pPr marL="0" indent="0" algn="ctr">
              <a:buNone/>
            </a:pPr>
            <a:endParaRPr lang="en-US" sz="4800" dirty="0"/>
          </a:p>
          <a:p>
            <a:pPr marL="0" indent="0" algn="ctr">
              <a:buNone/>
            </a:pPr>
            <a:r>
              <a:rPr lang="en-US" sz="4800" dirty="0"/>
              <a:t>QUESTIONS?</a:t>
            </a:r>
          </a:p>
        </p:txBody>
      </p:sp>
    </p:spTree>
    <p:extLst>
      <p:ext uri="{BB962C8B-B14F-4D97-AF65-F5344CB8AC3E}">
        <p14:creationId xmlns:p14="http://schemas.microsoft.com/office/powerpoint/2010/main" val="269989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801269" cy="944562"/>
          </a:xfrm>
        </p:spPr>
        <p:txBody>
          <a:bodyPr>
            <a:noAutofit/>
          </a:bodyPr>
          <a:lstStyle/>
          <a:p>
            <a:pPr lvl="0"/>
            <a:r>
              <a:rPr lang="en-US" dirty="0"/>
              <a:t>The Center for Health Workforce Studies </a:t>
            </a:r>
            <a:br>
              <a:rPr lang="en-US" dirty="0"/>
            </a:br>
            <a:r>
              <a:rPr lang="en-US" dirty="0"/>
              <a:t>at the University at Albany, SUNY</a:t>
            </a:r>
          </a:p>
        </p:txBody>
      </p:sp>
      <p:sp>
        <p:nvSpPr>
          <p:cNvPr id="3" name="Content Placeholder 2"/>
          <p:cNvSpPr>
            <a:spLocks noGrp="1"/>
          </p:cNvSpPr>
          <p:nvPr>
            <p:ph idx="1"/>
          </p:nvPr>
        </p:nvSpPr>
        <p:spPr>
          <a:xfrm>
            <a:off x="76200" y="1341437"/>
            <a:ext cx="8532541" cy="4525963"/>
          </a:xfrm>
        </p:spPr>
        <p:txBody>
          <a:bodyPr>
            <a:noAutofit/>
          </a:bodyPr>
          <a:lstStyle/>
          <a:p>
            <a:pPr lvl="1">
              <a:spcBef>
                <a:spcPts val="600"/>
              </a:spcBef>
              <a:spcAft>
                <a:spcPts val="600"/>
              </a:spcAft>
              <a:buClr>
                <a:srgbClr val="14489F"/>
              </a:buClr>
              <a:buSzPct val="125000"/>
              <a:buFont typeface="Arial" panose="020B0604020202020204" pitchFamily="34" charset="0"/>
              <a:buChar char="•"/>
            </a:pPr>
            <a:r>
              <a:rPr lang="en-US" sz="2800" dirty="0"/>
              <a:t>Established in 1996</a:t>
            </a:r>
          </a:p>
          <a:p>
            <a:pPr lvl="1">
              <a:spcBef>
                <a:spcPts val="600"/>
              </a:spcBef>
              <a:spcAft>
                <a:spcPts val="600"/>
              </a:spcAft>
              <a:buClr>
                <a:srgbClr val="14489F"/>
              </a:buClr>
              <a:buSzPct val="125000"/>
              <a:buFont typeface="Arial" panose="020B0604020202020204" pitchFamily="34" charset="0"/>
              <a:buChar char="•"/>
            </a:pPr>
            <a:r>
              <a:rPr lang="en-US" sz="2800" dirty="0"/>
              <a:t>A center of the University at Albany School of Public Health</a:t>
            </a:r>
          </a:p>
          <a:p>
            <a:pPr lvl="1">
              <a:spcBef>
                <a:spcPts val="600"/>
              </a:spcBef>
              <a:spcAft>
                <a:spcPts val="600"/>
              </a:spcAft>
              <a:buClr>
                <a:srgbClr val="14489F"/>
              </a:buClr>
              <a:buSzPct val="125000"/>
              <a:buFont typeface="Arial" panose="020B0604020202020204" pitchFamily="34" charset="0"/>
              <a:buChar char="•"/>
            </a:pPr>
            <a:r>
              <a:rPr lang="en-US" sz="2800" dirty="0"/>
              <a:t>Committed to collecting and analyzing data to understand workforce dynamics and trends</a:t>
            </a:r>
          </a:p>
          <a:p>
            <a:pPr lvl="1">
              <a:spcBef>
                <a:spcPts val="600"/>
              </a:spcBef>
              <a:spcAft>
                <a:spcPts val="600"/>
              </a:spcAft>
              <a:buClr>
                <a:srgbClr val="14489F"/>
              </a:buClr>
              <a:buSzPct val="125000"/>
              <a:buFont typeface="Arial" panose="020B0604020202020204" pitchFamily="34" charset="0"/>
              <a:buChar char="•"/>
            </a:pPr>
            <a:r>
              <a:rPr lang="en-US" sz="2800" dirty="0"/>
              <a:t>Goal to inform public policies, the health and education sectors and the public</a:t>
            </a:r>
          </a:p>
          <a:p>
            <a:pPr lvl="1">
              <a:spcBef>
                <a:spcPts val="600"/>
              </a:spcBef>
              <a:spcAft>
                <a:spcPts val="600"/>
              </a:spcAft>
              <a:buClr>
                <a:srgbClr val="14489F"/>
              </a:buClr>
              <a:buSzPct val="125000"/>
              <a:buFont typeface="Arial" panose="020B0604020202020204" pitchFamily="34" charset="0"/>
              <a:buChar char="•"/>
            </a:pPr>
            <a:r>
              <a:rPr lang="en-US" sz="2800" dirty="0"/>
              <a:t>Broad array of funders in support of health workforce research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5943600"/>
            <a:ext cx="2019469" cy="807070"/>
          </a:xfrm>
          <a:prstGeom prst="rect">
            <a:avLst/>
          </a:prstGeom>
        </p:spPr>
      </p:pic>
      <p:sp>
        <p:nvSpPr>
          <p:cNvPr id="6" name="Footer Placeholder 5"/>
          <p:cNvSpPr>
            <a:spLocks noGrp="1"/>
          </p:cNvSpPr>
          <p:nvPr>
            <p:ph type="ftr" sz="quarter" idx="11"/>
          </p:nvPr>
        </p:nvSpPr>
        <p:spPr/>
        <p:txBody>
          <a:bodyPr/>
          <a:lstStyle/>
          <a:p>
            <a:fld id="{5E891ADD-7FE3-4062-8ADE-B00DFDE72CF1}" type="slidenum">
              <a:rPr lang="en-US" smtClean="0"/>
              <a:t>2</a:t>
            </a:fld>
            <a:endParaRPr lang="en-US" dirty="0"/>
          </a:p>
        </p:txBody>
      </p:sp>
      <p:sp>
        <p:nvSpPr>
          <p:cNvPr id="7" name="Date Placeholder 6"/>
          <p:cNvSpPr>
            <a:spLocks noGrp="1"/>
          </p:cNvSpPr>
          <p:nvPr>
            <p:ph type="dt" sz="half" idx="10"/>
          </p:nvPr>
        </p:nvSpPr>
        <p:spPr/>
        <p:txBody>
          <a:bodyPr/>
          <a:lstStyle/>
          <a:p>
            <a:r>
              <a:rPr lang="en-US" dirty="0"/>
              <a:t>www.chwsny.org</a:t>
            </a:r>
          </a:p>
        </p:txBody>
      </p:sp>
    </p:spTree>
    <p:extLst>
      <p:ext uri="{BB962C8B-B14F-4D97-AF65-F5344CB8AC3E}">
        <p14:creationId xmlns:p14="http://schemas.microsoft.com/office/powerpoint/2010/main" val="8928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Today’s Presentation</a:t>
            </a:r>
          </a:p>
        </p:txBody>
      </p:sp>
      <p:sp>
        <p:nvSpPr>
          <p:cNvPr id="3" name="Content Placeholder 2"/>
          <p:cNvSpPr>
            <a:spLocks noGrp="1"/>
          </p:cNvSpPr>
          <p:nvPr>
            <p:ph idx="1"/>
          </p:nvPr>
        </p:nvSpPr>
        <p:spPr>
          <a:xfrm>
            <a:off x="304800" y="1219201"/>
            <a:ext cx="8382000" cy="4800599"/>
          </a:xfrm>
        </p:spPr>
        <p:txBody>
          <a:bodyPr>
            <a:normAutofit fontScale="85000" lnSpcReduction="20000"/>
          </a:bodyPr>
          <a:lstStyle/>
          <a:p>
            <a:pPr>
              <a:spcBef>
                <a:spcPts val="600"/>
              </a:spcBef>
              <a:spcAft>
                <a:spcPts val="1200"/>
              </a:spcAft>
              <a:buClr>
                <a:srgbClr val="14489F"/>
              </a:buClr>
              <a:buSzPct val="95000"/>
            </a:pPr>
            <a:r>
              <a:rPr lang="en-US" sz="2800" dirty="0"/>
              <a:t>Based on findings from a federally funded research study on dental hygiene scope of practice:</a:t>
            </a:r>
          </a:p>
          <a:p>
            <a:pPr marL="627063" indent="0">
              <a:lnSpc>
                <a:spcPct val="120000"/>
              </a:lnSpc>
              <a:spcBef>
                <a:spcPts val="600"/>
              </a:spcBef>
              <a:buClr>
                <a:srgbClr val="14489F"/>
              </a:buClr>
              <a:buSzPct val="95000"/>
              <a:buNone/>
            </a:pPr>
            <a:r>
              <a:rPr lang="en-US" i="1" dirty="0"/>
              <a:t>A Dental Hygiene Professional Practice Index by State, 2014. </a:t>
            </a:r>
            <a:r>
              <a:rPr lang="en-US" dirty="0"/>
              <a:t>Rensselaer, NY: Oral Health Workforce Research Center, Center for Health Workforce Studies, School of Public Health, SUNY Albany; March 2016</a:t>
            </a:r>
          </a:p>
          <a:p>
            <a:pPr marL="627063" indent="0">
              <a:lnSpc>
                <a:spcPct val="120000"/>
              </a:lnSpc>
              <a:spcBef>
                <a:spcPts val="600"/>
              </a:spcBef>
              <a:buClr>
                <a:srgbClr val="14489F"/>
              </a:buClr>
              <a:buSzPct val="95000"/>
              <a:buNone/>
            </a:pPr>
            <a:r>
              <a:rPr lang="en-US" sz="1800" dirty="0">
                <a:hlinkClick r:id="rId3"/>
              </a:rPr>
              <a:t>http://www.oralhealthworkforce.org/wp-content/uploads/2016/08/DH_Professional_Practice_Index_By_State_2014.pdf</a:t>
            </a:r>
            <a:r>
              <a:rPr lang="en-US" sz="1800" dirty="0"/>
              <a:t> </a:t>
            </a:r>
          </a:p>
          <a:p>
            <a:r>
              <a:rPr lang="en-US" sz="2800" dirty="0"/>
              <a:t>Also published in Health Affairs:</a:t>
            </a:r>
          </a:p>
          <a:p>
            <a:pPr marL="627063" indent="0">
              <a:lnSpc>
                <a:spcPct val="120000"/>
              </a:lnSpc>
              <a:spcBef>
                <a:spcPts val="600"/>
              </a:spcBef>
              <a:buNone/>
            </a:pPr>
            <a:r>
              <a:rPr lang="en-US" sz="2000" i="1" dirty="0"/>
              <a:t>Expanded Scopes Of Practice For Dental Hygienists Associated With Improved Oral Health Outcomes For Adults. </a:t>
            </a:r>
            <a:r>
              <a:rPr lang="en-US" sz="2000" dirty="0"/>
              <a:t>Health </a:t>
            </a:r>
            <a:r>
              <a:rPr lang="en-US" sz="2000" dirty="0" err="1"/>
              <a:t>Aff</a:t>
            </a:r>
            <a:r>
              <a:rPr lang="en-US" sz="2000" dirty="0"/>
              <a:t> (Millwood). 2016 Dec 1;35(12):2207-2215.</a:t>
            </a:r>
          </a:p>
          <a:p>
            <a:pPr marL="0" indent="627063">
              <a:lnSpc>
                <a:spcPct val="120000"/>
              </a:lnSpc>
              <a:spcBef>
                <a:spcPts val="600"/>
              </a:spcBef>
              <a:buNone/>
            </a:pPr>
            <a:r>
              <a:rPr lang="en-US" sz="1800" dirty="0">
                <a:hlinkClick r:id="rId4"/>
              </a:rPr>
              <a:t>http://content.healthaffairs.org/content/35/12/2207</a:t>
            </a:r>
            <a:endParaRPr lang="en-US" sz="1800" dirty="0"/>
          </a:p>
          <a:p>
            <a:r>
              <a:rPr lang="en-US" sz="2800" dirty="0"/>
              <a:t>Research team: </a:t>
            </a:r>
          </a:p>
          <a:p>
            <a:pPr marL="457200" lvl="1" indent="0">
              <a:buNone/>
            </a:pPr>
            <a:r>
              <a:rPr lang="en-US" dirty="0"/>
              <a:t>Margaret Langelier, Tracey Continelli, Bridget Baker, and Jean Moore</a:t>
            </a:r>
            <a:endParaRPr lang="en-US" sz="2600" dirty="0"/>
          </a:p>
        </p:txBody>
      </p:sp>
      <p:sp>
        <p:nvSpPr>
          <p:cNvPr id="4" name="Footer Placeholder 3"/>
          <p:cNvSpPr>
            <a:spLocks noGrp="1"/>
          </p:cNvSpPr>
          <p:nvPr>
            <p:ph type="ftr" sz="quarter" idx="11"/>
          </p:nvPr>
        </p:nvSpPr>
        <p:spPr/>
        <p:txBody>
          <a:bodyPr/>
          <a:lstStyle/>
          <a:p>
            <a:r>
              <a:rPr lang="en-US" dirty="0"/>
              <a:t>3</a:t>
            </a:r>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357130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Dental Hygiene Scope of Practice in the U.S.</a:t>
            </a:r>
          </a:p>
        </p:txBody>
      </p:sp>
      <p:sp>
        <p:nvSpPr>
          <p:cNvPr id="3" name="Content Placeholder 2"/>
          <p:cNvSpPr>
            <a:spLocks noGrp="1"/>
          </p:cNvSpPr>
          <p:nvPr>
            <p:ph idx="1"/>
          </p:nvPr>
        </p:nvSpPr>
        <p:spPr>
          <a:xfrm>
            <a:off x="457200" y="1219200"/>
            <a:ext cx="8229600" cy="4525963"/>
          </a:xfrm>
        </p:spPr>
        <p:txBody>
          <a:bodyPr>
            <a:noAutofit/>
          </a:bodyPr>
          <a:lstStyle/>
          <a:p>
            <a:pPr>
              <a:spcBef>
                <a:spcPts val="600"/>
              </a:spcBef>
              <a:buClr>
                <a:schemeClr val="tx2"/>
              </a:buClr>
            </a:pPr>
            <a:r>
              <a:rPr lang="en-US" sz="2800" dirty="0"/>
              <a:t>Improving population oral health requires a comprehensive oral health team</a:t>
            </a:r>
          </a:p>
          <a:p>
            <a:pPr>
              <a:spcBef>
                <a:spcPts val="600"/>
              </a:spcBef>
              <a:buClr>
                <a:schemeClr val="tx2"/>
              </a:buClr>
            </a:pPr>
            <a:r>
              <a:rPr lang="en-US" sz="2800" dirty="0"/>
              <a:t>Dental hygienists (DHs) primarily focus on preventive oral health services</a:t>
            </a:r>
          </a:p>
          <a:p>
            <a:pPr>
              <a:spcBef>
                <a:spcPts val="600"/>
              </a:spcBef>
              <a:buClr>
                <a:schemeClr val="tx2"/>
              </a:buClr>
            </a:pPr>
            <a:r>
              <a:rPr lang="en-US" sz="2800" dirty="0"/>
              <a:t>DH  scope of practice (SOP) varies considerably by state in the U.S.</a:t>
            </a:r>
          </a:p>
          <a:p>
            <a:pPr lvl="1">
              <a:spcBef>
                <a:spcPts val="600"/>
              </a:spcBef>
              <a:buClr>
                <a:schemeClr val="tx2"/>
              </a:buClr>
              <a:buSzPct val="80000"/>
            </a:pPr>
            <a:r>
              <a:rPr lang="en-US" sz="2400" dirty="0"/>
              <a:t>Does this variation matter?</a:t>
            </a:r>
          </a:p>
          <a:p>
            <a:pPr>
              <a:spcBef>
                <a:spcPts val="600"/>
              </a:spcBef>
              <a:buClr>
                <a:schemeClr val="tx2"/>
              </a:buClr>
              <a:buSzPct val="80000"/>
            </a:pPr>
            <a:r>
              <a:rPr lang="en-US" sz="2800" i="1" dirty="0"/>
              <a:t>Research question:  </a:t>
            </a:r>
            <a:r>
              <a:rPr lang="en-US" sz="2800" dirty="0"/>
              <a:t>Does a more expansive SOP for DHs impact on  oral health outcomes in the population?</a:t>
            </a:r>
          </a:p>
          <a:p>
            <a:pPr eaLnBrk="0" hangingPunct="0">
              <a:spcBef>
                <a:spcPts val="600"/>
              </a:spcBef>
              <a:spcAft>
                <a:spcPts val="600"/>
              </a:spcAft>
              <a:buClr>
                <a:srgbClr val="14489F"/>
              </a:buClr>
              <a:buSzPct val="100000"/>
            </a:pPr>
            <a:endParaRPr lang="en-US" altLang="ko-KR" sz="2400" dirty="0">
              <a:ea typeface="굴림" charset="-127"/>
            </a:endParaRPr>
          </a:p>
        </p:txBody>
      </p:sp>
      <p:sp>
        <p:nvSpPr>
          <p:cNvPr id="5" name="Footer Placeholder 4"/>
          <p:cNvSpPr>
            <a:spLocks noGrp="1"/>
          </p:cNvSpPr>
          <p:nvPr>
            <p:ph type="ftr" sz="quarter" idx="11"/>
          </p:nvPr>
        </p:nvSpPr>
        <p:spPr/>
        <p:txBody>
          <a:bodyPr/>
          <a:lstStyle/>
          <a:p>
            <a:fld id="{4846C4E7-B3CB-4EC0-891C-3B1FFBDC3420}" type="slidenum">
              <a:rPr lang="en-US" smtClean="0"/>
              <a:pPr/>
              <a:t>4</a:t>
            </a:fld>
            <a:endParaRPr lang="en-US" dirty="0"/>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273237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Measuring Variation in DH SOP </a:t>
            </a:r>
          </a:p>
        </p:txBody>
      </p:sp>
      <p:sp>
        <p:nvSpPr>
          <p:cNvPr id="3" name="Content Placeholder 2"/>
          <p:cNvSpPr>
            <a:spLocks noGrp="1"/>
          </p:cNvSpPr>
          <p:nvPr>
            <p:ph idx="1"/>
          </p:nvPr>
        </p:nvSpPr>
        <p:spPr>
          <a:xfrm>
            <a:off x="457200" y="1219200"/>
            <a:ext cx="8229600" cy="4955644"/>
          </a:xfrm>
        </p:spPr>
        <p:txBody>
          <a:bodyPr>
            <a:normAutofit fontScale="77500" lnSpcReduction="20000"/>
          </a:bodyPr>
          <a:lstStyle/>
          <a:p>
            <a:pPr>
              <a:lnSpc>
                <a:spcPct val="120000"/>
              </a:lnSpc>
              <a:spcBef>
                <a:spcPts val="600"/>
              </a:spcBef>
              <a:spcAft>
                <a:spcPts val="600"/>
              </a:spcAft>
              <a:buClr>
                <a:schemeClr val="tx2"/>
              </a:buClr>
              <a:buSzPct val="120000"/>
            </a:pPr>
            <a:r>
              <a:rPr lang="en-US" sz="2600" dirty="0"/>
              <a:t>Scope of practice (SOP) describes the legal practice environment for  a health professional, including qualifications, allowable services, level of supervision, and settings where services can be provided</a:t>
            </a:r>
          </a:p>
          <a:p>
            <a:pPr>
              <a:lnSpc>
                <a:spcPct val="120000"/>
              </a:lnSpc>
              <a:spcBef>
                <a:spcPts val="600"/>
              </a:spcBef>
              <a:spcAft>
                <a:spcPts val="600"/>
              </a:spcAft>
              <a:buClr>
                <a:schemeClr val="tx2"/>
              </a:buClr>
              <a:buSzPct val="120000"/>
            </a:pPr>
            <a:r>
              <a:rPr lang="en-US" sz="2600" dirty="0"/>
              <a:t>The Dental Hygiene Professional Practice Index (DHPPI), a numerical scale that quantifies state-specific DH SOP,  was developed in 2001</a:t>
            </a:r>
          </a:p>
          <a:p>
            <a:pPr>
              <a:lnSpc>
                <a:spcPct val="120000"/>
              </a:lnSpc>
              <a:spcBef>
                <a:spcPts val="600"/>
              </a:spcBef>
              <a:spcAft>
                <a:spcPts val="600"/>
              </a:spcAft>
              <a:buClr>
                <a:schemeClr val="tx2"/>
              </a:buClr>
              <a:buSzPct val="120000"/>
            </a:pPr>
            <a:r>
              <a:rPr lang="en-US" sz="2600" dirty="0"/>
              <a:t>Higher scores on the DHPPI are generally associated with a broader set of tasks, more autonomy (i.e. less direct oversight) and greater opportunity for direct reimbursement for dental hygienists</a:t>
            </a:r>
          </a:p>
          <a:p>
            <a:pPr>
              <a:lnSpc>
                <a:spcPct val="120000"/>
              </a:lnSpc>
              <a:spcBef>
                <a:spcPts val="600"/>
              </a:spcBef>
              <a:spcAft>
                <a:spcPts val="600"/>
              </a:spcAft>
              <a:buClr>
                <a:schemeClr val="tx2"/>
              </a:buClr>
              <a:buSzPct val="120000"/>
            </a:pPr>
            <a:r>
              <a:rPr lang="en-US" sz="2600" dirty="0"/>
              <a:t>State-specific DH SOP was scored using the DHPPI in 2001 and again in 2014</a:t>
            </a:r>
          </a:p>
          <a:p>
            <a:endParaRPr lang="en-US" dirty="0"/>
          </a:p>
        </p:txBody>
      </p:sp>
      <p:sp>
        <p:nvSpPr>
          <p:cNvPr id="5" name="Footer Placeholder 4"/>
          <p:cNvSpPr>
            <a:spLocks noGrp="1"/>
          </p:cNvSpPr>
          <p:nvPr>
            <p:ph type="ftr" sz="quarter" idx="11"/>
          </p:nvPr>
        </p:nvSpPr>
        <p:spPr/>
        <p:txBody>
          <a:bodyPr/>
          <a:lstStyle/>
          <a:p>
            <a:fld id="{4846C4E7-B3CB-4EC0-891C-3B1FFBDC3420}" type="slidenum">
              <a:rPr lang="en-US" smtClean="0"/>
              <a:pPr/>
              <a:t>5</a:t>
            </a:fld>
            <a:endParaRPr lang="en-US" dirty="0"/>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2346497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4000" cy="811741"/>
          </a:xfrm>
        </p:spPr>
        <p:txBody>
          <a:bodyPr>
            <a:normAutofit fontScale="90000"/>
          </a:bodyPr>
          <a:lstStyle/>
          <a:p>
            <a:r>
              <a:rPr lang="en-US" dirty="0"/>
              <a:t>DHPPI Scale:</a:t>
            </a:r>
            <a:br>
              <a:rPr lang="en-US" dirty="0"/>
            </a:br>
            <a:r>
              <a:rPr lang="en-US" dirty="0"/>
              <a:t>Four Overarching Components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spcBef>
                <a:spcPts val="600"/>
              </a:spcBef>
              <a:spcAft>
                <a:spcPts val="600"/>
              </a:spcAft>
              <a:buClr>
                <a:schemeClr val="tx2"/>
              </a:buClr>
            </a:pPr>
            <a:r>
              <a:rPr lang="en-US" dirty="0"/>
              <a:t>Four components with multiple variables in each </a:t>
            </a:r>
          </a:p>
          <a:p>
            <a:pPr>
              <a:lnSpc>
                <a:spcPct val="110000"/>
              </a:lnSpc>
              <a:spcBef>
                <a:spcPts val="600"/>
              </a:spcBef>
              <a:spcAft>
                <a:spcPts val="600"/>
              </a:spcAft>
              <a:buClr>
                <a:schemeClr val="tx2"/>
              </a:buClr>
            </a:pPr>
            <a:r>
              <a:rPr lang="en-US" dirty="0"/>
              <a:t>The total possible score in an “ideal” practice environment is 100</a:t>
            </a:r>
          </a:p>
          <a:p>
            <a:pPr lvl="1">
              <a:lnSpc>
                <a:spcPct val="110000"/>
              </a:lnSpc>
              <a:spcBef>
                <a:spcPts val="600"/>
              </a:spcBef>
              <a:spcAft>
                <a:spcPts val="600"/>
              </a:spcAft>
              <a:buClr>
                <a:schemeClr val="tx2"/>
              </a:buClr>
              <a:buSzPct val="80000"/>
            </a:pPr>
            <a:r>
              <a:rPr lang="en-US" i="1" dirty="0">
                <a:solidFill>
                  <a:srgbClr val="14489F"/>
                </a:solidFill>
              </a:rPr>
              <a:t>Regulatory Environment </a:t>
            </a:r>
            <a:r>
              <a:rPr lang="en-US" dirty="0"/>
              <a:t>( max. 10 pts. – 4 variables)</a:t>
            </a:r>
          </a:p>
          <a:p>
            <a:pPr lvl="1">
              <a:lnSpc>
                <a:spcPct val="110000"/>
              </a:lnSpc>
              <a:spcBef>
                <a:spcPts val="600"/>
              </a:spcBef>
              <a:spcAft>
                <a:spcPts val="600"/>
              </a:spcAft>
              <a:buClr>
                <a:schemeClr val="tx2"/>
              </a:buClr>
              <a:buSzPct val="80000"/>
            </a:pPr>
            <a:r>
              <a:rPr lang="en-US" i="1" dirty="0">
                <a:solidFill>
                  <a:srgbClr val="14489F"/>
                </a:solidFill>
              </a:rPr>
              <a:t>Levels of Required Supervision </a:t>
            </a:r>
            <a:r>
              <a:rPr lang="en-US" dirty="0"/>
              <a:t>(max. 47 pts. – 10 variables)</a:t>
            </a:r>
          </a:p>
          <a:p>
            <a:pPr lvl="1">
              <a:lnSpc>
                <a:spcPct val="110000"/>
              </a:lnSpc>
              <a:spcBef>
                <a:spcPts val="600"/>
              </a:spcBef>
              <a:spcAft>
                <a:spcPts val="600"/>
              </a:spcAft>
              <a:buClr>
                <a:schemeClr val="tx2"/>
              </a:buClr>
              <a:buSzPct val="80000"/>
            </a:pPr>
            <a:r>
              <a:rPr lang="en-US" i="1" dirty="0">
                <a:solidFill>
                  <a:srgbClr val="14489F"/>
                </a:solidFill>
              </a:rPr>
              <a:t>Tasks Permitted </a:t>
            </a:r>
            <a:r>
              <a:rPr lang="en-US" dirty="0"/>
              <a:t>(max. 28 pts. – 13 variables)</a:t>
            </a:r>
          </a:p>
          <a:p>
            <a:pPr lvl="1">
              <a:lnSpc>
                <a:spcPct val="110000"/>
              </a:lnSpc>
              <a:spcBef>
                <a:spcPts val="600"/>
              </a:spcBef>
              <a:spcAft>
                <a:spcPts val="600"/>
              </a:spcAft>
              <a:buClr>
                <a:schemeClr val="tx2"/>
              </a:buClr>
              <a:buSzPct val="80000"/>
            </a:pPr>
            <a:r>
              <a:rPr lang="en-US" i="1" dirty="0">
                <a:solidFill>
                  <a:srgbClr val="14489F"/>
                </a:solidFill>
              </a:rPr>
              <a:t>Reimbursement</a:t>
            </a:r>
            <a:r>
              <a:rPr lang="en-US" dirty="0"/>
              <a:t> (max. 15 pts. – 2 variables) </a:t>
            </a:r>
          </a:p>
          <a:p>
            <a:pPr>
              <a:lnSpc>
                <a:spcPct val="110000"/>
              </a:lnSpc>
              <a:spcBef>
                <a:spcPts val="600"/>
              </a:spcBef>
              <a:spcAft>
                <a:spcPts val="600"/>
              </a:spcAft>
              <a:buClr>
                <a:schemeClr val="tx2"/>
              </a:buClr>
            </a:pPr>
            <a:r>
              <a:rPr lang="en-US" dirty="0"/>
              <a:t>The DHPPI scale was factor analyzed and determined to be statistically valid</a:t>
            </a:r>
          </a:p>
          <a:p>
            <a:pPr>
              <a:lnSpc>
                <a:spcPct val="110000"/>
              </a:lnSpc>
              <a:spcBef>
                <a:spcPts val="600"/>
              </a:spcBef>
              <a:spcAft>
                <a:spcPts val="600"/>
              </a:spcAft>
              <a:buClr>
                <a:schemeClr val="tx2"/>
              </a:buClr>
            </a:pPr>
            <a:r>
              <a:rPr lang="en-US" sz="2200" dirty="0"/>
              <a:t>The index measures ‘possible’ not ‘actual’ practice</a:t>
            </a:r>
          </a:p>
          <a:p>
            <a:pPr>
              <a:lnSpc>
                <a:spcPct val="110000"/>
              </a:lnSpc>
              <a:spcBef>
                <a:spcPts val="600"/>
              </a:spcBef>
              <a:spcAft>
                <a:spcPts val="600"/>
              </a:spcAft>
              <a:buClr>
                <a:schemeClr val="tx2"/>
              </a:buClr>
            </a:pPr>
            <a:r>
              <a:rPr lang="en-US" dirty="0"/>
              <a:t>Scoring involved a thorough review of statute and regulation governing  dental hygiene practice in each state </a:t>
            </a:r>
          </a:p>
          <a:p>
            <a:pPr>
              <a:lnSpc>
                <a:spcPct val="110000"/>
              </a:lnSpc>
              <a:spcBef>
                <a:spcPts val="600"/>
              </a:spcBef>
              <a:spcAft>
                <a:spcPts val="600"/>
              </a:spcAft>
              <a:buClr>
                <a:srgbClr val="94268B"/>
              </a:buClr>
            </a:pPr>
            <a:endParaRPr lang="en-US" dirty="0"/>
          </a:p>
          <a:p>
            <a:pPr marL="457200" lvl="1" indent="0">
              <a:buNone/>
            </a:pPr>
            <a:endParaRPr lang="en-US" dirty="0"/>
          </a:p>
          <a:p>
            <a:pPr lvl="1"/>
            <a:endParaRPr lang="en-US" dirty="0"/>
          </a:p>
        </p:txBody>
      </p:sp>
      <p:sp>
        <p:nvSpPr>
          <p:cNvPr id="5" name="Footer Placeholder 4"/>
          <p:cNvSpPr>
            <a:spLocks noGrp="1"/>
          </p:cNvSpPr>
          <p:nvPr>
            <p:ph type="ftr" sz="quarter" idx="11"/>
          </p:nvPr>
        </p:nvSpPr>
        <p:spPr/>
        <p:txBody>
          <a:bodyPr/>
          <a:lstStyle/>
          <a:p>
            <a:fld id="{247CCC0C-CE9F-4F29-869F-3CBEAD117EE7}" type="slidenum">
              <a:rPr lang="en-US" smtClean="0"/>
              <a:t>6</a:t>
            </a:fld>
            <a:endParaRPr lang="en-US" dirty="0"/>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1241523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579437"/>
          </a:xfrm>
        </p:spPr>
        <p:txBody>
          <a:bodyPr>
            <a:noAutofit/>
          </a:bodyPr>
          <a:lstStyle/>
          <a:p>
            <a:r>
              <a:rPr lang="en-US" sz="2800" dirty="0"/>
              <a:t>Dental Hygiene Professional Practice Index (DHPPI)</a:t>
            </a:r>
            <a:br>
              <a:rPr lang="en-US" sz="2800" dirty="0"/>
            </a:br>
            <a:r>
              <a:rPr lang="en-US" sz="2800" dirty="0"/>
              <a:t> State Scores</a:t>
            </a:r>
          </a:p>
        </p:txBody>
      </p:sp>
      <p:sp>
        <p:nvSpPr>
          <p:cNvPr id="3" name="Content Placeholder 2"/>
          <p:cNvSpPr>
            <a:spLocks noGrp="1"/>
          </p:cNvSpPr>
          <p:nvPr>
            <p:ph sz="half" idx="4294967295"/>
          </p:nvPr>
        </p:nvSpPr>
        <p:spPr>
          <a:xfrm>
            <a:off x="152400" y="1219200"/>
            <a:ext cx="3657600" cy="5105400"/>
          </a:xfrm>
        </p:spPr>
        <p:txBody>
          <a:bodyPr>
            <a:noAutofit/>
          </a:bodyPr>
          <a:lstStyle/>
          <a:p>
            <a:pPr>
              <a:spcBef>
                <a:spcPts val="600"/>
              </a:spcBef>
              <a:spcAft>
                <a:spcPts val="600"/>
              </a:spcAft>
              <a:buClr>
                <a:schemeClr val="tx2"/>
              </a:buClr>
            </a:pPr>
            <a:r>
              <a:rPr lang="en-US" sz="2400" dirty="0"/>
              <a:t>2001 DHPPI scores ranged from 10 in West Virginia to 97 in Colorado</a:t>
            </a:r>
          </a:p>
          <a:p>
            <a:pPr>
              <a:spcBef>
                <a:spcPts val="600"/>
              </a:spcBef>
              <a:spcAft>
                <a:spcPts val="600"/>
              </a:spcAft>
              <a:buClr>
                <a:schemeClr val="tx2"/>
              </a:buClr>
            </a:pPr>
            <a:r>
              <a:rPr lang="en-US" sz="2400" dirty="0"/>
              <a:t>2014 scores ranged from 18 in Alabama and Mississippi to 98 in Maine</a:t>
            </a:r>
          </a:p>
          <a:p>
            <a:pPr>
              <a:spcBef>
                <a:spcPts val="600"/>
              </a:spcBef>
              <a:spcAft>
                <a:spcPts val="600"/>
              </a:spcAft>
              <a:buClr>
                <a:schemeClr val="tx2"/>
              </a:buClr>
            </a:pPr>
            <a:r>
              <a:rPr lang="en-US" sz="2400" dirty="0"/>
              <a:t>Mean score on the DHPPI increased from 43.5 in 2001 to 57.6 in 2014</a:t>
            </a:r>
          </a:p>
          <a:p>
            <a:pPr marL="0" indent="0">
              <a:lnSpc>
                <a:spcPct val="114000"/>
              </a:lnSpc>
              <a:buNone/>
            </a:pPr>
            <a:r>
              <a:rPr lang="en-US" sz="2400" dirty="0"/>
              <a:t>  </a:t>
            </a:r>
          </a:p>
          <a:p>
            <a:pPr marL="0" indent="0">
              <a:lnSpc>
                <a:spcPct val="114000"/>
              </a:lnSpc>
              <a:buNone/>
            </a:pPr>
            <a:endParaRPr lang="en-US" sz="1000" dirty="0">
              <a:solidFill>
                <a:srgbClr val="14489F"/>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1497872"/>
            <a:ext cx="5029200" cy="4096236"/>
          </a:xfrm>
          <a:prstGeom prst="rect">
            <a:avLst/>
          </a:prstGeom>
        </p:spPr>
      </p:pic>
      <p:sp>
        <p:nvSpPr>
          <p:cNvPr id="7" name="Date Placeholder 6"/>
          <p:cNvSpPr txBox="1">
            <a:spLocks/>
          </p:cNvSpPr>
          <p:nvPr/>
        </p:nvSpPr>
        <p:spPr>
          <a:xfrm>
            <a:off x="457200" y="632460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rgbClr val="14489F"/>
                </a:solidFill>
                <a:latin typeface="Open Sans" panose="020B0606030504020204" pitchFamily="34" charset="0"/>
                <a:ea typeface="Open Sans" panose="020B0606030504020204" pitchFamily="34" charset="0"/>
                <a:cs typeface="Open Sans" panose="020B0606030504020204" pitchFamily="34" charset="0"/>
              </a:rPr>
              <a:t>www.chwsny.org</a:t>
            </a:r>
          </a:p>
        </p:txBody>
      </p:sp>
      <p:sp>
        <p:nvSpPr>
          <p:cNvPr id="8" name="Footer Placeholder 4"/>
          <p:cNvSpPr txBox="1">
            <a:spLocks/>
          </p:cNvSpPr>
          <p:nvPr/>
        </p:nvSpPr>
        <p:spPr>
          <a:xfrm>
            <a:off x="3657600" y="6346950"/>
            <a:ext cx="1981200" cy="34448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CCC0C-CE9F-4F29-869F-3CBEAD117EE7}" type="slidenum">
              <a:rPr lang="en-US" sz="1200">
                <a:solidFill>
                  <a:schemeClr val="tx1">
                    <a:tint val="75000"/>
                  </a:schemeClr>
                </a:solidFill>
              </a:rPr>
              <a:pPr algn="ctr"/>
              <a:t>7</a:t>
            </a:fld>
            <a:endParaRPr lang="en-US" sz="1200" dirty="0">
              <a:solidFill>
                <a:schemeClr val="tx1">
                  <a:tint val="75000"/>
                </a:schemeClr>
              </a:solidFill>
            </a:endParaRPr>
          </a:p>
        </p:txBody>
      </p:sp>
    </p:spTree>
    <p:extLst>
      <p:ext uri="{BB962C8B-B14F-4D97-AF65-F5344CB8AC3E}">
        <p14:creationId xmlns:p14="http://schemas.microsoft.com/office/powerpoint/2010/main" val="365972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876829"/>
          </a:xfrm>
        </p:spPr>
        <p:txBody>
          <a:bodyPr>
            <a:noAutofit/>
          </a:bodyPr>
          <a:lstStyle/>
          <a:p>
            <a:r>
              <a:rPr lang="en-US" sz="2800" dirty="0"/>
              <a:t>Does DH SOP Matter?</a:t>
            </a:r>
            <a:br>
              <a:rPr lang="en-US" sz="2800" dirty="0"/>
            </a:br>
            <a:r>
              <a:rPr lang="en-US" sz="2800" dirty="0"/>
              <a:t>2014 Analysis</a:t>
            </a:r>
          </a:p>
        </p:txBody>
      </p:sp>
      <p:sp>
        <p:nvSpPr>
          <p:cNvPr id="3" name="Content Placeholder 2"/>
          <p:cNvSpPr>
            <a:spLocks noGrp="1"/>
          </p:cNvSpPr>
          <p:nvPr>
            <p:ph idx="1"/>
          </p:nvPr>
        </p:nvSpPr>
        <p:spPr>
          <a:xfrm>
            <a:off x="457200" y="1219200"/>
            <a:ext cx="8229600" cy="4897967"/>
          </a:xfrm>
        </p:spPr>
        <p:txBody>
          <a:bodyPr>
            <a:normAutofit fontScale="85000" lnSpcReduction="10000"/>
          </a:bodyPr>
          <a:lstStyle/>
          <a:p>
            <a:pPr>
              <a:lnSpc>
                <a:spcPct val="110000"/>
              </a:lnSpc>
              <a:spcBef>
                <a:spcPts val="600"/>
              </a:spcBef>
              <a:spcAft>
                <a:spcPts val="600"/>
              </a:spcAft>
              <a:buClr>
                <a:schemeClr val="tx2"/>
              </a:buClr>
            </a:pPr>
            <a:r>
              <a:rPr lang="en-US" sz="2800" dirty="0"/>
              <a:t>Multilevel logistic modeling using:</a:t>
            </a:r>
          </a:p>
          <a:p>
            <a:pPr lvl="1">
              <a:lnSpc>
                <a:spcPct val="110000"/>
              </a:lnSpc>
              <a:spcBef>
                <a:spcPts val="600"/>
              </a:spcBef>
              <a:spcAft>
                <a:spcPts val="600"/>
              </a:spcAft>
              <a:buClr>
                <a:schemeClr val="tx2"/>
              </a:buClr>
              <a:buSzPct val="80000"/>
            </a:pPr>
            <a:r>
              <a:rPr lang="en-US" sz="2400" dirty="0"/>
              <a:t>2014 DHPPI scores </a:t>
            </a:r>
          </a:p>
          <a:p>
            <a:pPr lvl="1">
              <a:lnSpc>
                <a:spcPct val="110000"/>
              </a:lnSpc>
              <a:spcBef>
                <a:spcPts val="600"/>
              </a:spcBef>
              <a:spcAft>
                <a:spcPts val="600"/>
              </a:spcAft>
              <a:buClr>
                <a:schemeClr val="tx2"/>
              </a:buClr>
              <a:buSzPct val="80000"/>
            </a:pPr>
            <a:r>
              <a:rPr lang="en-US" sz="2400" dirty="0"/>
              <a:t>Behavioral Risk Factor Surveillance System individual level data describing the oral health status of individuals in states </a:t>
            </a:r>
          </a:p>
          <a:p>
            <a:pPr lvl="1">
              <a:lnSpc>
                <a:spcPct val="110000"/>
              </a:lnSpc>
              <a:spcBef>
                <a:spcPts val="600"/>
              </a:spcBef>
              <a:spcAft>
                <a:spcPts val="600"/>
              </a:spcAft>
              <a:buClr>
                <a:schemeClr val="tx2"/>
              </a:buClr>
              <a:buSzPct val="80000"/>
            </a:pPr>
            <a:r>
              <a:rPr lang="en-US" sz="2400" dirty="0"/>
              <a:t>Controlled for state and individual level factors including community water fluoridation, demographic and socioeconomic factors </a:t>
            </a:r>
          </a:p>
          <a:p>
            <a:pPr>
              <a:lnSpc>
                <a:spcPct val="110000"/>
              </a:lnSpc>
              <a:spcBef>
                <a:spcPts val="600"/>
              </a:spcBef>
              <a:spcAft>
                <a:spcPts val="600"/>
              </a:spcAft>
              <a:buClr>
                <a:schemeClr val="tx2"/>
              </a:buClr>
            </a:pPr>
            <a:r>
              <a:rPr lang="en-US" sz="2800" i="1" dirty="0"/>
              <a:t>Finding:  </a:t>
            </a:r>
            <a:r>
              <a:rPr lang="en-US" sz="2800" dirty="0"/>
              <a:t>More expansive SOP for DHs in states was positively and significantly associated (p&lt;0.05) with having no teeth removed due to decay or disease among individuals in those states</a:t>
            </a:r>
          </a:p>
        </p:txBody>
      </p:sp>
      <p:sp>
        <p:nvSpPr>
          <p:cNvPr id="4" name="Footer Placeholder 4"/>
          <p:cNvSpPr>
            <a:spLocks noGrp="1"/>
          </p:cNvSpPr>
          <p:nvPr>
            <p:ph type="ftr" sz="quarter" idx="11"/>
          </p:nvPr>
        </p:nvSpPr>
        <p:spPr>
          <a:xfrm>
            <a:off x="3581400" y="6174845"/>
            <a:ext cx="1981200" cy="344487"/>
          </a:xfrm>
        </p:spPr>
        <p:txBody>
          <a:bodyPr/>
          <a:lstStyle/>
          <a:p>
            <a:fld id="{247CCC0C-CE9F-4F29-869F-3CBEAD117EE7}" type="slidenum">
              <a:rPr lang="en-US" smtClean="0"/>
              <a:t>8</a:t>
            </a:fld>
            <a:endParaRPr lang="en-US" dirty="0"/>
          </a:p>
        </p:txBody>
      </p:sp>
      <p:sp>
        <p:nvSpPr>
          <p:cNvPr id="5"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122706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76829"/>
          </a:xfrm>
        </p:spPr>
        <p:txBody>
          <a:bodyPr>
            <a:normAutofit fontScale="90000"/>
          </a:bodyPr>
          <a:lstStyle/>
          <a:p>
            <a:r>
              <a:rPr lang="en-US" dirty="0"/>
              <a:t>Does the 2001 DHPPI Work Over </a:t>
            </a:r>
            <a:br>
              <a:rPr lang="en-US" dirty="0"/>
            </a:br>
            <a:r>
              <a:rPr lang="en-US" dirty="0"/>
              <a:t>a Decade Later?</a:t>
            </a:r>
          </a:p>
        </p:txBody>
      </p:sp>
      <p:sp>
        <p:nvSpPr>
          <p:cNvPr id="5" name="Content Placeholder 4"/>
          <p:cNvSpPr>
            <a:spLocks noGrp="1"/>
          </p:cNvSpPr>
          <p:nvPr>
            <p:ph idx="1"/>
          </p:nvPr>
        </p:nvSpPr>
        <p:spPr>
          <a:xfrm>
            <a:off x="334360" y="1219201"/>
            <a:ext cx="8368206" cy="4800599"/>
          </a:xfrm>
        </p:spPr>
        <p:txBody>
          <a:bodyPr>
            <a:normAutofit fontScale="92500" lnSpcReduction="20000"/>
          </a:bodyPr>
          <a:lstStyle/>
          <a:p>
            <a:pPr>
              <a:lnSpc>
                <a:spcPct val="110000"/>
              </a:lnSpc>
              <a:spcBef>
                <a:spcPts val="600"/>
              </a:spcBef>
              <a:spcAft>
                <a:spcPts val="600"/>
              </a:spcAft>
              <a:buClr>
                <a:schemeClr val="tx2"/>
              </a:buClr>
              <a:buSzPct val="100000"/>
            </a:pPr>
            <a:r>
              <a:rPr lang="en-US" sz="3000" dirty="0"/>
              <a:t>Existing scale may not accurately assess </a:t>
            </a:r>
            <a:r>
              <a:rPr lang="en-US" sz="3000" b="1" dirty="0"/>
              <a:t>current </a:t>
            </a:r>
            <a:r>
              <a:rPr lang="en-US" sz="3000" dirty="0"/>
              <a:t>ideal practice for DHs</a:t>
            </a:r>
          </a:p>
          <a:p>
            <a:pPr lvl="1">
              <a:lnSpc>
                <a:spcPct val="110000"/>
              </a:lnSpc>
              <a:spcBef>
                <a:spcPts val="600"/>
              </a:spcBef>
              <a:spcAft>
                <a:spcPts val="600"/>
              </a:spcAft>
              <a:buClr>
                <a:schemeClr val="tx2"/>
              </a:buClr>
              <a:buSzPct val="80000"/>
            </a:pPr>
            <a:r>
              <a:rPr lang="en-US" sz="2800" dirty="0"/>
              <a:t>Historical scale based on the premise that lower levels of supervision would increase access to preventive oral health services</a:t>
            </a:r>
          </a:p>
          <a:p>
            <a:pPr lvl="1">
              <a:lnSpc>
                <a:spcPct val="110000"/>
              </a:lnSpc>
              <a:spcBef>
                <a:spcPts val="600"/>
              </a:spcBef>
              <a:spcAft>
                <a:spcPts val="600"/>
              </a:spcAft>
              <a:buClr>
                <a:schemeClr val="tx2"/>
              </a:buClr>
              <a:buSzPct val="80000"/>
            </a:pPr>
            <a:r>
              <a:rPr lang="en-US" sz="2800" dirty="0"/>
              <a:t>In some states the 2001 ideal has been nearly achieved</a:t>
            </a:r>
          </a:p>
          <a:p>
            <a:pPr lvl="1">
              <a:lnSpc>
                <a:spcPct val="110000"/>
              </a:lnSpc>
              <a:spcBef>
                <a:spcPts val="600"/>
              </a:spcBef>
              <a:spcAft>
                <a:spcPts val="600"/>
              </a:spcAft>
              <a:buClr>
                <a:schemeClr val="tx2"/>
              </a:buClr>
              <a:buSzPct val="80000"/>
            </a:pPr>
            <a:r>
              <a:rPr lang="en-US" sz="2800" dirty="0"/>
              <a:t>DH focus shifting to include expanded tasks and irremediable restorative services that require team based care and dental oversight or supervision</a:t>
            </a:r>
          </a:p>
          <a:p>
            <a:endParaRPr lang="en-US" sz="2800" dirty="0"/>
          </a:p>
        </p:txBody>
      </p:sp>
      <p:sp>
        <p:nvSpPr>
          <p:cNvPr id="4" name="Footer Placeholder 3"/>
          <p:cNvSpPr>
            <a:spLocks noGrp="1"/>
          </p:cNvSpPr>
          <p:nvPr>
            <p:ph type="ftr" sz="quarter" idx="11"/>
          </p:nvPr>
        </p:nvSpPr>
        <p:spPr/>
        <p:txBody>
          <a:bodyPr/>
          <a:lstStyle/>
          <a:p>
            <a:fld id="{97B6BACF-951B-4A54-A14A-699334AB6309}" type="slidenum">
              <a:rPr lang="en-US" smtClean="0"/>
              <a:t>9</a:t>
            </a:fld>
            <a:endParaRPr lang="en-US" dirty="0"/>
          </a:p>
        </p:txBody>
      </p:sp>
      <p:sp>
        <p:nvSpPr>
          <p:cNvPr id="6" name="Date Placeholder 6"/>
          <p:cNvSpPr>
            <a:spLocks noGrp="1"/>
          </p:cNvSpPr>
          <p:nvPr>
            <p:ph type="dt" sz="half" idx="10"/>
          </p:nvPr>
        </p:nvSpPr>
        <p:spPr>
          <a:xfrm>
            <a:off x="457200" y="6167437"/>
            <a:ext cx="2133600" cy="365125"/>
          </a:xfrm>
        </p:spPr>
        <p:txBody>
          <a:bodyPr/>
          <a:lstStyle/>
          <a:p>
            <a:r>
              <a:rPr lang="en-US" dirty="0"/>
              <a:t>www.chwsny.org</a:t>
            </a:r>
          </a:p>
        </p:txBody>
      </p:sp>
    </p:spTree>
    <p:extLst>
      <p:ext uri="{BB962C8B-B14F-4D97-AF65-F5344CB8AC3E}">
        <p14:creationId xmlns:p14="http://schemas.microsoft.com/office/powerpoint/2010/main" val="3728200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1451</TotalTime>
  <Words>1062</Words>
  <Application>Microsoft Office PowerPoint</Application>
  <PresentationFormat>On-screen Show (4:3)</PresentationFormat>
  <Paragraphs>147</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굴림</vt:lpstr>
      <vt:lpstr>Arial</vt:lpstr>
      <vt:lpstr>Calibri</vt:lpstr>
      <vt:lpstr>Courier New</vt:lpstr>
      <vt:lpstr>Open Sans</vt:lpstr>
      <vt:lpstr>Open Sans Semibold</vt:lpstr>
      <vt:lpstr>Office Theme</vt:lpstr>
      <vt:lpstr>PowerPoint Presentation</vt:lpstr>
      <vt:lpstr>The Center for Health Workforce Studies  at the University at Albany, SUNY</vt:lpstr>
      <vt:lpstr>Today’s Presentation</vt:lpstr>
      <vt:lpstr>Dental Hygiene Scope of Practice in the U.S.</vt:lpstr>
      <vt:lpstr>Measuring Variation in DH SOP </vt:lpstr>
      <vt:lpstr>DHPPI Scale: Four Overarching Components  </vt:lpstr>
      <vt:lpstr>Dental Hygiene Professional Practice Index (DHPPI)  State Scores</vt:lpstr>
      <vt:lpstr>Does DH SOP Matter? 2014 Analysis</vt:lpstr>
      <vt:lpstr>Does the 2001 DHPPI Work Over  a Decade Later?</vt:lpstr>
      <vt:lpstr>The 2016 DHPPI</vt:lpstr>
      <vt:lpstr>Changing Scope of Practice for Dental Hygienists – 2001, 2014, 2016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Keough</dc:creator>
  <cp:lastModifiedBy>Douglas Bilton</cp:lastModifiedBy>
  <cp:revision>105</cp:revision>
  <cp:lastPrinted>2017-03-02T20:32:30Z</cp:lastPrinted>
  <dcterms:created xsi:type="dcterms:W3CDTF">2015-04-10T21:41:19Z</dcterms:created>
  <dcterms:modified xsi:type="dcterms:W3CDTF">2017-03-17T16:55:52Z</dcterms:modified>
</cp:coreProperties>
</file>