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6" r:id="rId2"/>
    <p:sldId id="270" r:id="rId3"/>
    <p:sldId id="257" r:id="rId4"/>
    <p:sldId id="267" r:id="rId5"/>
    <p:sldId id="258" r:id="rId6"/>
    <p:sldId id="259" r:id="rId7"/>
    <p:sldId id="271" r:id="rId8"/>
    <p:sldId id="263" r:id="rId9"/>
    <p:sldId id="261"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63" autoAdjust="0"/>
    <p:restoredTop sz="94803" autoAdjust="0"/>
  </p:normalViewPr>
  <p:slideViewPr>
    <p:cSldViewPr snapToGrid="0" snapToObjects="1">
      <p:cViewPr varScale="1">
        <p:scale>
          <a:sx n="65" d="100"/>
          <a:sy n="65" d="100"/>
        </p:scale>
        <p:origin x="148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3E25C3-2E35-5E46-9A82-36C5980710D1}" type="datetimeFigureOut">
              <a:rPr lang="en-GB" smtClean="0"/>
              <a:t>09/03/2017</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EDABB4-052F-324F-9D8E-AF571ACFB09F}" type="slidenum">
              <a:rPr lang="en-GB" smtClean="0"/>
              <a:t>‹#›</a:t>
            </a:fld>
            <a:endParaRPr lang="en-GB" dirty="0"/>
          </a:p>
        </p:txBody>
      </p:sp>
    </p:spTree>
    <p:extLst>
      <p:ext uri="{BB962C8B-B14F-4D97-AF65-F5344CB8AC3E}">
        <p14:creationId xmlns:p14="http://schemas.microsoft.com/office/powerpoint/2010/main" val="990683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CEDABB4-052F-324F-9D8E-AF571ACFB09F}" type="slidenum">
              <a:rPr lang="en-GB" smtClean="0"/>
              <a:t>3</a:t>
            </a:fld>
            <a:endParaRPr lang="en-GB" dirty="0"/>
          </a:p>
        </p:txBody>
      </p:sp>
    </p:spTree>
    <p:extLst>
      <p:ext uri="{BB962C8B-B14F-4D97-AF65-F5344CB8AC3E}">
        <p14:creationId xmlns:p14="http://schemas.microsoft.com/office/powerpoint/2010/main" val="1679951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CEDABB4-052F-324F-9D8E-AF571ACFB09F}" type="slidenum">
              <a:rPr lang="en-GB" smtClean="0"/>
              <a:t>4</a:t>
            </a:fld>
            <a:endParaRPr lang="en-GB" dirty="0"/>
          </a:p>
        </p:txBody>
      </p:sp>
    </p:spTree>
    <p:extLst>
      <p:ext uri="{BB962C8B-B14F-4D97-AF65-F5344CB8AC3E}">
        <p14:creationId xmlns:p14="http://schemas.microsoft.com/office/powerpoint/2010/main" val="179799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CEDABB4-052F-324F-9D8E-AF571ACFB09F}" type="slidenum">
              <a:rPr lang="en-GB" smtClean="0"/>
              <a:t>5</a:t>
            </a:fld>
            <a:endParaRPr lang="en-GB" dirty="0"/>
          </a:p>
        </p:txBody>
      </p:sp>
    </p:spTree>
    <p:extLst>
      <p:ext uri="{BB962C8B-B14F-4D97-AF65-F5344CB8AC3E}">
        <p14:creationId xmlns:p14="http://schemas.microsoft.com/office/powerpoint/2010/main" val="1614525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CEDABB4-052F-324F-9D8E-AF571ACFB09F}" type="slidenum">
              <a:rPr lang="en-GB" smtClean="0"/>
              <a:t>6</a:t>
            </a:fld>
            <a:endParaRPr lang="en-GB" dirty="0"/>
          </a:p>
        </p:txBody>
      </p:sp>
    </p:spTree>
    <p:extLst>
      <p:ext uri="{BB962C8B-B14F-4D97-AF65-F5344CB8AC3E}">
        <p14:creationId xmlns:p14="http://schemas.microsoft.com/office/powerpoint/2010/main" val="828425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CEDABB4-052F-324F-9D8E-AF571ACFB09F}" type="slidenum">
              <a:rPr lang="en-GB" smtClean="0"/>
              <a:t>8</a:t>
            </a:fld>
            <a:endParaRPr lang="en-GB" dirty="0"/>
          </a:p>
        </p:txBody>
      </p:sp>
    </p:spTree>
    <p:extLst>
      <p:ext uri="{BB962C8B-B14F-4D97-AF65-F5344CB8AC3E}">
        <p14:creationId xmlns:p14="http://schemas.microsoft.com/office/powerpoint/2010/main" val="2030329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95389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Content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5733" y="226986"/>
            <a:ext cx="8003822" cy="516199"/>
          </a:xfrm>
        </p:spPr>
        <p:txBody>
          <a:bodyPr/>
          <a:lstStyle>
            <a:lvl1pPr algn="l">
              <a:defRPr sz="3200" b="0" i="0">
                <a:solidFill>
                  <a:schemeClr val="tx1"/>
                </a:solidFill>
              </a:defRPr>
            </a:lvl1pPr>
          </a:lstStyle>
          <a:p>
            <a:r>
              <a:rPr lang="en-GB" dirty="0" smtClean="0"/>
              <a:t>Click to add title</a:t>
            </a:r>
            <a:endParaRPr lang="en-US" dirty="0"/>
          </a:p>
        </p:txBody>
      </p:sp>
      <p:sp>
        <p:nvSpPr>
          <p:cNvPr id="3" name="Subtitle 2"/>
          <p:cNvSpPr>
            <a:spLocks noGrp="1"/>
          </p:cNvSpPr>
          <p:nvPr>
            <p:ph type="subTitle" idx="1" hasCustomPrompt="1"/>
          </p:nvPr>
        </p:nvSpPr>
        <p:spPr>
          <a:xfrm>
            <a:off x="575732" y="1233310"/>
            <a:ext cx="8003823" cy="4288837"/>
          </a:xfrm>
          <a:prstGeom prst="rect">
            <a:avLst/>
          </a:prstGeom>
        </p:spPr>
        <p:txBody>
          <a:bodyPr>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text</a:t>
            </a:r>
            <a:endParaRPr lang="en-US" dirty="0"/>
          </a:p>
        </p:txBody>
      </p:sp>
      <p:sp>
        <p:nvSpPr>
          <p:cNvPr id="11" name="TextBox 10"/>
          <p:cNvSpPr txBox="1"/>
          <p:nvPr userDrawn="1"/>
        </p:nvSpPr>
        <p:spPr>
          <a:xfrm>
            <a:off x="1151467" y="592667"/>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197388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1846" y="1417638"/>
            <a:ext cx="7494954" cy="3017593"/>
          </a:xfrm>
          <a:prstGeom prst="rect">
            <a:avLst/>
          </a:prstGeom>
        </p:spPr>
        <p:txBody>
          <a:bodyPr vert="horz" lIns="91440" tIns="45720" rIns="91440" bIns="45720" rtlCol="0" anchor="ctr">
            <a:normAutofit/>
          </a:bodyPr>
          <a:lstStyle/>
          <a:p>
            <a:endParaRPr lang="en-US" dirty="0"/>
          </a:p>
        </p:txBody>
      </p:sp>
      <p:sp>
        <p:nvSpPr>
          <p:cNvPr id="7" name="Text Placeholder 6"/>
          <p:cNvSpPr>
            <a:spLocks noGrp="1"/>
          </p:cNvSpPr>
          <p:nvPr>
            <p:ph type="body" idx="1"/>
          </p:nvPr>
        </p:nvSpPr>
        <p:spPr>
          <a:xfrm>
            <a:off x="1191847" y="3779212"/>
            <a:ext cx="7494955" cy="656019"/>
          </a:xfrm>
          <a:prstGeom prst="rect">
            <a:avLst/>
          </a:prstGeom>
        </p:spPr>
        <p:txBody>
          <a:bodyPr vert="horz" lIns="91440" tIns="45720" rIns="91440" bIns="45720" rtlCol="0">
            <a:normAutofit/>
          </a:bodyPr>
          <a:lstStyle/>
          <a:p>
            <a:pPr lvl="0"/>
            <a:r>
              <a:rPr lang="en-GB" dirty="0" smtClean="0"/>
              <a:t>Click to add subtitle</a:t>
            </a:r>
          </a:p>
        </p:txBody>
      </p:sp>
    </p:spTree>
    <p:extLst>
      <p:ext uri="{BB962C8B-B14F-4D97-AF65-F5344CB8AC3E}">
        <p14:creationId xmlns:p14="http://schemas.microsoft.com/office/powerpoint/2010/main" val="3063157288"/>
      </p:ext>
    </p:extLst>
  </p:cSld>
  <p:clrMap bg1="lt1" tx1="dk1" bg2="lt2" tx2="dk2" accent1="accent1" accent2="accent2" accent3="accent3" accent4="accent4" accent5="accent5" accent6="accent6" hlink="hlink" folHlink="folHlink"/>
  <p:sldLayoutIdLst>
    <p:sldLayoutId id="2147483650" r:id="rId1"/>
    <p:sldLayoutId id="2147483649" r:id="rId2"/>
  </p:sldLayoutIdLst>
  <p:timing>
    <p:tnLst>
      <p:par>
        <p:cTn id="1" dur="indefinite" restart="never" nodeType="tmRoot"/>
      </p:par>
    </p:tnLst>
  </p:timing>
  <p:txStyles>
    <p:titleStyle>
      <a:lvl1pPr algn="ctr" defTabSz="457200" rtl="0" eaLnBrk="1" latinLnBrk="0" hangingPunct="1">
        <a:spcBef>
          <a:spcPct val="0"/>
        </a:spcBef>
        <a:buNone/>
        <a:defRPr sz="4200" b="1" i="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800" b="0" kern="1200">
          <a:solidFill>
            <a:schemeClr val="bg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hyperlink" Target="http://www.osteopathy.org.uk/news-and-resources/research-surveys/gosc-research/research-to-promote-effective-regulation/"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060" y="1917338"/>
            <a:ext cx="8338008" cy="3017593"/>
          </a:xfrm>
        </p:spPr>
        <p:txBody>
          <a:bodyPr>
            <a:noAutofit/>
          </a:bodyPr>
          <a:lstStyle/>
          <a:p>
            <a:r>
              <a:rPr lang="en-US" sz="3200" dirty="0"/>
              <a:t>P</a:t>
            </a:r>
            <a:r>
              <a:rPr lang="en-US" sz="3200" dirty="0" smtClean="0"/>
              <a:t>astoral power &amp; the regulation of osteopaths</a:t>
            </a:r>
            <a:br>
              <a:rPr lang="en-US" sz="3200" dirty="0" smtClean="0"/>
            </a:br>
            <a:r>
              <a:rPr lang="en-US" sz="3200" dirty="0" smtClean="0"/>
              <a:t/>
            </a:r>
            <a:br>
              <a:rPr lang="en-US" sz="3200" dirty="0" smtClean="0"/>
            </a:br>
            <a:r>
              <a:rPr lang="en-US" sz="2400" dirty="0" smtClean="0"/>
              <a:t>Gerry McGivern</a:t>
            </a:r>
            <a:r>
              <a:rPr lang="en-US" sz="2400" baseline="30000" dirty="0" smtClean="0"/>
              <a:t>1</a:t>
            </a:r>
            <a:r>
              <a:rPr lang="en-US" sz="2400" dirty="0" smtClean="0"/>
              <a:t>, Michael Fischer</a:t>
            </a:r>
            <a:r>
              <a:rPr lang="en-US" sz="2400" baseline="30000" dirty="0" smtClean="0"/>
              <a:t>2</a:t>
            </a:r>
            <a:r>
              <a:rPr lang="en-US" sz="2400" dirty="0" smtClean="0"/>
              <a:t>, Justin Waring</a:t>
            </a:r>
            <a:r>
              <a:rPr lang="en-US" sz="2400" baseline="30000" dirty="0" smtClean="0"/>
              <a:t>3</a:t>
            </a:r>
            <a:r>
              <a:rPr lang="en-US" sz="2400" dirty="0" smtClean="0"/>
              <a:t>, Zoey Spendlove</a:t>
            </a:r>
            <a:r>
              <a:rPr lang="en-US" sz="2400" baseline="30000" dirty="0" smtClean="0"/>
              <a:t>3</a:t>
            </a:r>
            <a:r>
              <a:rPr lang="en-US" sz="2400" dirty="0" smtClean="0"/>
              <a:t>, Oliver Thomson</a:t>
            </a:r>
            <a:r>
              <a:rPr lang="en-US" sz="2400" baseline="30000" dirty="0" smtClean="0"/>
              <a:t>4</a:t>
            </a:r>
            <a:r>
              <a:rPr lang="en-US" sz="2400" dirty="0" smtClean="0"/>
              <a:t> &amp; Tomas Palaima</a:t>
            </a:r>
            <a:r>
              <a:rPr lang="en-US" sz="2400" baseline="30000" dirty="0" smtClean="0"/>
              <a:t>5</a:t>
            </a:r>
            <a:br>
              <a:rPr lang="en-US" sz="2400" baseline="30000" dirty="0" smtClean="0"/>
            </a:br>
            <a:r>
              <a:rPr lang="en-US" sz="2400" baseline="30000" dirty="0" smtClean="0"/>
              <a:t/>
            </a:r>
            <a:br>
              <a:rPr lang="en-US" sz="2400" baseline="30000" dirty="0" smtClean="0"/>
            </a:br>
            <a:r>
              <a:rPr lang="en-US" sz="2000" b="0" baseline="30000" dirty="0" smtClean="0"/>
              <a:t> </a:t>
            </a:r>
            <a:r>
              <a:rPr lang="en-US" sz="2000" b="0" baseline="30000" dirty="0"/>
              <a:t>1</a:t>
            </a:r>
            <a:r>
              <a:rPr lang="en-US" sz="2000" b="0" dirty="0"/>
              <a:t>Warwick Business </a:t>
            </a:r>
            <a:r>
              <a:rPr lang="en-US" sz="2000" b="0" dirty="0" smtClean="0"/>
              <a:t>School, </a:t>
            </a:r>
            <a:r>
              <a:rPr lang="en-US" sz="2000" b="0" baseline="30000" dirty="0"/>
              <a:t>2</a:t>
            </a:r>
            <a:r>
              <a:rPr lang="en-US" sz="2000" b="0" dirty="0" smtClean="0"/>
              <a:t>Australian Catholic University, </a:t>
            </a:r>
            <a:r>
              <a:rPr lang="en-US" sz="2000" b="0" baseline="30000" dirty="0"/>
              <a:t>3</a:t>
            </a:r>
            <a:r>
              <a:rPr lang="en-US" sz="2000" b="0" dirty="0" smtClean="0"/>
              <a:t>University of Nottingham, </a:t>
            </a:r>
            <a:r>
              <a:rPr lang="en-US" sz="2000" b="0" baseline="30000" dirty="0"/>
              <a:t>4</a:t>
            </a:r>
            <a:r>
              <a:rPr lang="en-US" sz="2000" b="0" dirty="0" smtClean="0"/>
              <a:t>British School of Osteopathy &amp; </a:t>
            </a:r>
            <a:r>
              <a:rPr lang="en-US" sz="2000" b="0" baseline="30000" dirty="0"/>
              <a:t>5</a:t>
            </a:r>
            <a:r>
              <a:rPr lang="en-US" sz="2000" b="0" dirty="0" smtClean="0"/>
              <a:t>Vilnius </a:t>
            </a:r>
            <a:r>
              <a:rPr lang="en-US" sz="2000" b="0" dirty="0"/>
              <a:t>University </a:t>
            </a:r>
            <a:r>
              <a:rPr lang="en-US" sz="2400" dirty="0"/>
              <a:t/>
            </a:r>
            <a:br>
              <a:rPr lang="en-US" sz="2400" dirty="0"/>
            </a:br>
            <a:endParaRPr lang="en-US" sz="2400" baseline="30000" dirty="0"/>
          </a:p>
        </p:txBody>
      </p:sp>
    </p:spTree>
    <p:extLst>
      <p:ext uri="{BB962C8B-B14F-4D97-AF65-F5344CB8AC3E}">
        <p14:creationId xmlns:p14="http://schemas.microsoft.com/office/powerpoint/2010/main" val="29269717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smtClean="0"/>
              <a:t>Introduction </a:t>
            </a:r>
            <a:endParaRPr lang="en-GB" dirty="0"/>
          </a:p>
        </p:txBody>
      </p:sp>
      <p:sp>
        <p:nvSpPr>
          <p:cNvPr id="3" name="Subtitle 2"/>
          <p:cNvSpPr>
            <a:spLocks noGrp="1"/>
          </p:cNvSpPr>
          <p:nvPr>
            <p:ph type="subTitle" idx="1"/>
          </p:nvPr>
        </p:nvSpPr>
        <p:spPr>
          <a:xfrm>
            <a:off x="395927" y="1233310"/>
            <a:ext cx="8276734" cy="4288837"/>
          </a:xfrm>
        </p:spPr>
        <p:txBody>
          <a:bodyPr>
            <a:normAutofit fontScale="92500" lnSpcReduction="10000"/>
          </a:bodyPr>
          <a:lstStyle/>
          <a:p>
            <a:pPr marL="342900" indent="-342900" algn="l">
              <a:buFont typeface="Arial" charset="0"/>
              <a:buChar char="•"/>
            </a:pPr>
            <a:r>
              <a:rPr lang="en-GB" dirty="0" smtClean="0"/>
              <a:t>Research on osteopathic regulation for the General Osteopathic Council (</a:t>
            </a:r>
            <a:r>
              <a:rPr lang="en-GB" dirty="0"/>
              <a:t>M</a:t>
            </a:r>
            <a:r>
              <a:rPr lang="en-GB" dirty="0" smtClean="0"/>
              <a:t>cGivern et al</a:t>
            </a:r>
            <a:r>
              <a:rPr lang="en-GB" dirty="0"/>
              <a:t>. </a:t>
            </a:r>
            <a:r>
              <a:rPr lang="en-GB" dirty="0" smtClean="0"/>
              <a:t>2015): </a:t>
            </a:r>
            <a:r>
              <a:rPr lang="en-GB" sz="1700" dirty="0">
                <a:hlinkClick r:id="rId2"/>
              </a:rPr>
              <a:t>http://www.osteopathy.org.uk/news-and-resources/research-surveys/gosc-research/research-to-promote-effective-regulation</a:t>
            </a:r>
            <a:r>
              <a:rPr lang="en-GB" sz="1700" dirty="0" smtClean="0">
                <a:hlinkClick r:id="rId2"/>
              </a:rPr>
              <a:t>/</a:t>
            </a:r>
            <a:r>
              <a:rPr lang="en-GB" sz="1700" dirty="0" smtClean="0"/>
              <a:t> </a:t>
            </a:r>
          </a:p>
          <a:p>
            <a:pPr marL="342900" indent="-342900" algn="l">
              <a:buFont typeface="Arial" charset="0"/>
              <a:buChar char="•"/>
            </a:pPr>
            <a:r>
              <a:rPr lang="en-GB" dirty="0" smtClean="0"/>
              <a:t>‘Relational </a:t>
            </a:r>
            <a:r>
              <a:rPr lang="en-GB" dirty="0"/>
              <a:t>regulation’ </a:t>
            </a:r>
            <a:r>
              <a:rPr lang="en-GB" dirty="0" smtClean="0"/>
              <a:t>&amp; </a:t>
            </a:r>
            <a:r>
              <a:rPr lang="en-GB" dirty="0"/>
              <a:t>‘formative spaces’ </a:t>
            </a:r>
            <a:endParaRPr lang="en-GB" dirty="0" smtClean="0"/>
          </a:p>
          <a:p>
            <a:pPr marL="342900" indent="-342900" algn="l">
              <a:buFont typeface="Arial" charset="0"/>
              <a:buChar char="•"/>
            </a:pPr>
            <a:r>
              <a:rPr lang="en-GB" dirty="0" smtClean="0"/>
              <a:t>PSA’s </a:t>
            </a:r>
            <a:r>
              <a:rPr lang="en-GB" i="1" dirty="0" smtClean="0"/>
              <a:t>Rethinking Regulation</a:t>
            </a:r>
            <a:r>
              <a:rPr lang="en-GB" dirty="0" smtClean="0"/>
              <a:t> (2015) suggests regulators ‘do </a:t>
            </a:r>
            <a:r>
              <a:rPr lang="en-GB" dirty="0"/>
              <a:t>less </a:t>
            </a:r>
            <a:r>
              <a:rPr lang="en-GB" dirty="0" smtClean="0"/>
              <a:t>regulating’ &amp; encourage professionals ‘to question &amp; </a:t>
            </a:r>
            <a:r>
              <a:rPr lang="en-GB" dirty="0"/>
              <a:t>challenge each </a:t>
            </a:r>
            <a:r>
              <a:rPr lang="en-GB" dirty="0" smtClean="0"/>
              <a:t>other</a:t>
            </a:r>
            <a:r>
              <a:rPr lang="is-IS" smtClean="0"/>
              <a:t>… </a:t>
            </a:r>
            <a:r>
              <a:rPr lang="en-GB" dirty="0" smtClean="0"/>
              <a:t>take </a:t>
            </a:r>
            <a:r>
              <a:rPr lang="en-GB" dirty="0"/>
              <a:t>more responsibility for </a:t>
            </a:r>
            <a:r>
              <a:rPr lang="en-GB" dirty="0" smtClean="0"/>
              <a:t>the quality </a:t>
            </a:r>
            <a:r>
              <a:rPr lang="en-GB" dirty="0"/>
              <a:t>of their own work</a:t>
            </a:r>
            <a:r>
              <a:rPr lang="en-GB" dirty="0" smtClean="0"/>
              <a:t>’</a:t>
            </a:r>
            <a:endParaRPr lang="en-US" dirty="0"/>
          </a:p>
          <a:p>
            <a:pPr marL="342900" indent="-342900" algn="l">
              <a:buFont typeface="Arial" charset="0"/>
              <a:buChar char="•"/>
            </a:pPr>
            <a:r>
              <a:rPr lang="en-US" dirty="0" smtClean="0"/>
              <a:t>Government </a:t>
            </a:r>
            <a:r>
              <a:rPr lang="en-US" dirty="0"/>
              <a:t>at a </a:t>
            </a:r>
            <a:r>
              <a:rPr lang="en-US" dirty="0" smtClean="0"/>
              <a:t>distance &amp; self-regulation </a:t>
            </a:r>
            <a:r>
              <a:rPr lang="en-US" b="1" dirty="0" smtClean="0"/>
              <a:t>= ‘</a:t>
            </a:r>
            <a:r>
              <a:rPr lang="en-US" dirty="0"/>
              <a:t>g</a:t>
            </a:r>
            <a:r>
              <a:rPr lang="en-US" dirty="0" smtClean="0"/>
              <a:t>overnmentality’ (Foucault); ‘regulation </a:t>
            </a:r>
            <a:r>
              <a:rPr lang="en-US" dirty="0"/>
              <a:t>of self-regulation’ by setting the </a:t>
            </a:r>
            <a:r>
              <a:rPr lang="en-US" dirty="0" smtClean="0"/>
              <a:t>norms &amp; standards &amp; inculcating </a:t>
            </a:r>
            <a:r>
              <a:rPr lang="en-US" dirty="0"/>
              <a:t>‘mentality of government’; </a:t>
            </a:r>
            <a:endParaRPr lang="en-US" dirty="0" smtClean="0"/>
          </a:p>
          <a:p>
            <a:pPr marL="342900" indent="-342900" algn="l">
              <a:buFont typeface="Arial" charset="0"/>
              <a:buChar char="•"/>
            </a:pPr>
            <a:r>
              <a:rPr lang="en-US" dirty="0" smtClean="0"/>
              <a:t>Key mechanisms of ‘pastoral power’ (relational regulation) &amp; ‘confession’/avowal (formative space) in governmentality </a:t>
            </a:r>
          </a:p>
          <a:p>
            <a:pPr marL="342900" indent="-342900" algn="l">
              <a:buFont typeface="Arial" charset="0"/>
              <a:buChar char="•"/>
            </a:pPr>
            <a:r>
              <a:rPr lang="en-US" dirty="0" smtClean="0"/>
              <a:t>Illustration in osteopathic regulation </a:t>
            </a:r>
          </a:p>
        </p:txBody>
      </p:sp>
    </p:spTree>
    <p:extLst>
      <p:ext uri="{BB962C8B-B14F-4D97-AF65-F5344CB8AC3E}">
        <p14:creationId xmlns:p14="http://schemas.microsoft.com/office/powerpoint/2010/main" val="4782083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Foucault on ‘disciplinary power’ &amp; ‘governmentality’</a:t>
            </a:r>
            <a:endParaRPr lang="en-US" dirty="0"/>
          </a:p>
        </p:txBody>
      </p:sp>
      <p:sp>
        <p:nvSpPr>
          <p:cNvPr id="3" name="Subtitle 2"/>
          <p:cNvSpPr>
            <a:spLocks noGrp="1"/>
          </p:cNvSpPr>
          <p:nvPr>
            <p:ph type="subTitle" idx="1"/>
          </p:nvPr>
        </p:nvSpPr>
        <p:spPr>
          <a:xfrm>
            <a:off x="301660" y="1242737"/>
            <a:ext cx="5986018" cy="4288837"/>
          </a:xfrm>
        </p:spPr>
        <p:txBody>
          <a:bodyPr>
            <a:normAutofit fontScale="92500" lnSpcReduction="10000"/>
          </a:bodyPr>
          <a:lstStyle/>
          <a:p>
            <a:pPr marL="342900" indent="-342900" algn="l">
              <a:buFont typeface="Arial" charset="0"/>
              <a:buChar char="•"/>
            </a:pPr>
            <a:r>
              <a:rPr lang="en-US" dirty="0" smtClean="0"/>
              <a:t>‘</a:t>
            </a:r>
            <a:r>
              <a:rPr lang="en-US" dirty="0"/>
              <a:t>D</a:t>
            </a:r>
            <a:r>
              <a:rPr lang="en-US" dirty="0" smtClean="0"/>
              <a:t>isciplinary power’ (Foucault); surveillance </a:t>
            </a:r>
            <a:r>
              <a:rPr lang="en-US" dirty="0"/>
              <a:t>of behaviour </a:t>
            </a:r>
            <a:r>
              <a:rPr lang="en-US" dirty="0" smtClean="0"/>
              <a:t>set against clear standards</a:t>
            </a:r>
          </a:p>
          <a:p>
            <a:pPr marL="342900" indent="-342900" algn="l">
              <a:buFont typeface="Arial" charset="0"/>
              <a:buChar char="•"/>
            </a:pPr>
            <a:r>
              <a:rPr lang="en-US" dirty="0" smtClean="0"/>
              <a:t>Fear of being seen breaking rules leads </a:t>
            </a:r>
            <a:r>
              <a:rPr lang="en-US" dirty="0"/>
              <a:t>s</a:t>
            </a:r>
            <a:r>
              <a:rPr lang="en-US" dirty="0" smtClean="0"/>
              <a:t>ubjects to internalise standards &amp; self-regulate </a:t>
            </a:r>
          </a:p>
          <a:p>
            <a:pPr marL="342900" indent="-342900" algn="l">
              <a:buFont typeface="Arial" charset="0"/>
              <a:buChar char="•"/>
            </a:pPr>
            <a:r>
              <a:rPr lang="en-US" dirty="0" smtClean="0"/>
              <a:t>But most osteopaths work is in </a:t>
            </a:r>
            <a:r>
              <a:rPr lang="en-US" dirty="0"/>
              <a:t>small practices or </a:t>
            </a:r>
            <a:r>
              <a:rPr lang="en-US" dirty="0" smtClean="0"/>
              <a:t>independently doing a complex relational practice with little evidence of benefits or risks  </a:t>
            </a:r>
          </a:p>
          <a:p>
            <a:pPr marL="342900" indent="-342900" algn="l">
              <a:buFont typeface="Arial" charset="0"/>
              <a:buChar char="•"/>
            </a:pPr>
            <a:r>
              <a:rPr lang="en-US" dirty="0"/>
              <a:t>L</a:t>
            </a:r>
            <a:r>
              <a:rPr lang="en-US" dirty="0" smtClean="0"/>
              <a:t>ess </a:t>
            </a:r>
            <a:r>
              <a:rPr lang="en-US" dirty="0"/>
              <a:t>scope for disciplinary power (</a:t>
            </a:r>
            <a:r>
              <a:rPr lang="en-US" dirty="0" smtClean="0"/>
              <a:t>surveillance or organisational </a:t>
            </a:r>
            <a:r>
              <a:rPr lang="en-US" dirty="0"/>
              <a:t>authority) </a:t>
            </a:r>
            <a:r>
              <a:rPr lang="en-US" dirty="0" smtClean="0"/>
              <a:t>based regulation</a:t>
            </a:r>
            <a:endParaRPr lang="en-US" dirty="0"/>
          </a:p>
          <a:p>
            <a:pPr marL="342900" indent="-342900" algn="l">
              <a:buFont typeface="Arial" charset="0"/>
              <a:buChar char="•"/>
            </a:pPr>
            <a:r>
              <a:rPr lang="en-US" dirty="0" smtClean="0"/>
              <a:t>Governmentality more relevant? </a:t>
            </a:r>
          </a:p>
          <a:p>
            <a:pPr marL="342900" indent="-342900" algn="l">
              <a:buFont typeface="Arial" charset="0"/>
              <a:buChar char="•"/>
            </a:pPr>
            <a:r>
              <a:rPr lang="en-US" dirty="0"/>
              <a:t>D</a:t>
            </a:r>
            <a:r>
              <a:rPr lang="en-US" dirty="0" smtClean="0"/>
              <a:t>iscipline </a:t>
            </a:r>
            <a:r>
              <a:rPr lang="en-US" u="sng" dirty="0"/>
              <a:t>&amp;</a:t>
            </a:r>
            <a:r>
              <a:rPr lang="en-US" dirty="0"/>
              <a:t> </a:t>
            </a:r>
            <a:r>
              <a:rPr lang="en-US" dirty="0" smtClean="0"/>
              <a:t>‘technology </a:t>
            </a:r>
            <a:r>
              <a:rPr lang="en-US" dirty="0"/>
              <a:t>of </a:t>
            </a:r>
            <a:r>
              <a:rPr lang="en-US" dirty="0" smtClean="0"/>
              <a:t>self’; </a:t>
            </a:r>
            <a:r>
              <a:rPr lang="en-US" dirty="0"/>
              <a:t>b</a:t>
            </a:r>
            <a:r>
              <a:rPr lang="en-US" dirty="0" smtClean="0"/>
              <a:t>ecome a better professional by complying with standards</a:t>
            </a:r>
          </a:p>
        </p:txBody>
      </p:sp>
      <p:pic>
        <p:nvPicPr>
          <p:cNvPr id="4" name="Picture 3"/>
          <p:cNvPicPr>
            <a:picLocks noChangeAspect="1"/>
          </p:cNvPicPr>
          <p:nvPr/>
        </p:nvPicPr>
        <p:blipFill>
          <a:blip r:embed="rId3"/>
          <a:stretch>
            <a:fillRect/>
          </a:stretch>
        </p:blipFill>
        <p:spPr>
          <a:xfrm>
            <a:off x="6193411" y="1242737"/>
            <a:ext cx="2555826" cy="1707293"/>
          </a:xfrm>
          <a:prstGeom prst="rect">
            <a:avLst/>
          </a:prstGeom>
        </p:spPr>
      </p:pic>
      <p:pic>
        <p:nvPicPr>
          <p:cNvPr id="5" name="Picture 4"/>
          <p:cNvPicPr>
            <a:picLocks noChangeAspect="1"/>
          </p:cNvPicPr>
          <p:nvPr/>
        </p:nvPicPr>
        <p:blipFill>
          <a:blip r:embed="rId4"/>
          <a:stretch>
            <a:fillRect/>
          </a:stretch>
        </p:blipFill>
        <p:spPr>
          <a:xfrm>
            <a:off x="6735916" y="3206650"/>
            <a:ext cx="1682220" cy="2068303"/>
          </a:xfrm>
          <a:prstGeom prst="rect">
            <a:avLst/>
          </a:prstGeom>
        </p:spPr>
      </p:pic>
    </p:spTree>
    <p:extLst>
      <p:ext uri="{BB962C8B-B14F-4D97-AF65-F5344CB8AC3E}">
        <p14:creationId xmlns:p14="http://schemas.microsoft.com/office/powerpoint/2010/main" val="29298545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4463" y="952850"/>
            <a:ext cx="8003822" cy="516199"/>
          </a:xfrm>
        </p:spPr>
        <p:txBody>
          <a:bodyPr>
            <a:normAutofit fontScale="90000"/>
          </a:bodyPr>
          <a:lstStyle/>
          <a:p>
            <a:r>
              <a:rPr lang="en-US" dirty="0"/>
              <a:t>P</a:t>
            </a:r>
            <a:r>
              <a:rPr lang="en-US" dirty="0" smtClean="0"/>
              <a:t>astoral power </a:t>
            </a:r>
            <a:endParaRPr lang="en-US" dirty="0"/>
          </a:p>
        </p:txBody>
      </p:sp>
      <p:sp>
        <p:nvSpPr>
          <p:cNvPr id="3" name="Subtitle 2"/>
          <p:cNvSpPr>
            <a:spLocks noGrp="1"/>
          </p:cNvSpPr>
          <p:nvPr>
            <p:ph type="subTitle" idx="1"/>
          </p:nvPr>
        </p:nvSpPr>
        <p:spPr>
          <a:xfrm>
            <a:off x="184753" y="2545237"/>
            <a:ext cx="8785782" cy="3469065"/>
          </a:xfrm>
        </p:spPr>
        <p:txBody>
          <a:bodyPr>
            <a:normAutofit fontScale="92500" lnSpcReduction="10000"/>
          </a:bodyPr>
          <a:lstStyle/>
          <a:p>
            <a:pPr marL="342900" indent="-342900" algn="l">
              <a:buFont typeface="Arial" charset="0"/>
              <a:buChar char="•"/>
            </a:pPr>
            <a:r>
              <a:rPr lang="en-US" dirty="0"/>
              <a:t>A key mechanism enabling governmentality is ‘pastoral power’ </a:t>
            </a:r>
          </a:p>
          <a:p>
            <a:pPr marL="342900" indent="-342900" algn="l">
              <a:buFont typeface="Arial" charset="0"/>
              <a:buChar char="•"/>
            </a:pPr>
            <a:r>
              <a:rPr lang="en-US" dirty="0" smtClean="0"/>
              <a:t>Relationship between Christian pastors &amp; their flock </a:t>
            </a:r>
          </a:p>
          <a:p>
            <a:pPr marL="342900" indent="-342900" algn="l">
              <a:buFont typeface="Arial" charset="0"/>
              <a:buChar char="•"/>
            </a:pPr>
            <a:r>
              <a:rPr lang="en-US" dirty="0" smtClean="0"/>
              <a:t>Pastors’ salvation from service to &amp; salvation of every sheep</a:t>
            </a:r>
          </a:p>
          <a:p>
            <a:pPr marL="342900" indent="-342900" algn="l">
              <a:buFont typeface="Arial" charset="0"/>
              <a:buChar char="•"/>
            </a:pPr>
            <a:r>
              <a:rPr lang="en-US" dirty="0" smtClean="0"/>
              <a:t>(</a:t>
            </a:r>
            <a:r>
              <a:rPr lang="en-US" dirty="0"/>
              <a:t>Christian) discourse </a:t>
            </a:r>
            <a:r>
              <a:rPr lang="en-US" dirty="0" smtClean="0"/>
              <a:t>comes </a:t>
            </a:r>
            <a:r>
              <a:rPr lang="en-US" dirty="0"/>
              <a:t>to penetrate (Christians’) </a:t>
            </a:r>
            <a:r>
              <a:rPr lang="en-US" dirty="0" smtClean="0"/>
              <a:t>most intimate </a:t>
            </a:r>
            <a:r>
              <a:rPr lang="en-US" dirty="0"/>
              <a:t>thoughts, feelings &amp; </a:t>
            </a:r>
            <a:r>
              <a:rPr lang="en-US" dirty="0" smtClean="0"/>
              <a:t>regulates </a:t>
            </a:r>
            <a:r>
              <a:rPr lang="en-US" dirty="0"/>
              <a:t>private </a:t>
            </a:r>
            <a:r>
              <a:rPr lang="en-US" dirty="0" smtClean="0"/>
              <a:t>behaviours </a:t>
            </a:r>
          </a:p>
          <a:p>
            <a:pPr marL="342900" indent="-342900" algn="l">
              <a:buFont typeface="Arial" charset="0"/>
              <a:buChar char="•"/>
            </a:pPr>
            <a:r>
              <a:rPr lang="en-US" dirty="0" smtClean="0"/>
              <a:t>Regulators (&amp; </a:t>
            </a:r>
            <a:r>
              <a:rPr lang="en-US" dirty="0"/>
              <a:t>o</a:t>
            </a:r>
            <a:r>
              <a:rPr lang="en-US" dirty="0" smtClean="0"/>
              <a:t>ther regulatory pastors) &amp; </a:t>
            </a:r>
            <a:r>
              <a:rPr lang="en-US" dirty="0"/>
              <a:t>the health professional flock?  </a:t>
            </a:r>
            <a:endParaRPr lang="en-US" dirty="0" smtClean="0"/>
          </a:p>
          <a:p>
            <a:pPr marL="342900" indent="-342900" algn="l">
              <a:buFont typeface="Arial" charset="0"/>
              <a:buChar char="•"/>
            </a:pPr>
            <a:r>
              <a:rPr lang="en-GB" dirty="0"/>
              <a:t>‘In its modern forms, the pastorate is deployed to great extent through medical knowledge, institutions, &amp; </a:t>
            </a:r>
            <a:r>
              <a:rPr lang="en-GB" dirty="0" smtClean="0"/>
              <a:t>practices’ </a:t>
            </a:r>
            <a:r>
              <a:rPr lang="en-GB" dirty="0"/>
              <a:t>(Foucault, 2007: 199) </a:t>
            </a:r>
            <a:endParaRPr lang="en-GB" dirty="0" smtClean="0"/>
          </a:p>
          <a:p>
            <a:pPr marL="342900" indent="-342900" algn="l">
              <a:buFont typeface="Arial" charset="0"/>
              <a:buChar char="•"/>
            </a:pPr>
            <a:r>
              <a:rPr lang="en-US" dirty="0" smtClean="0"/>
              <a:t>Osteopathy </a:t>
            </a:r>
            <a:r>
              <a:rPr lang="en-US" dirty="0"/>
              <a:t>described as a “quasi-religious” profession/identity</a:t>
            </a:r>
            <a:r>
              <a:rPr lang="en-US" i="1" dirty="0"/>
              <a:t> </a:t>
            </a:r>
          </a:p>
          <a:p>
            <a:pPr marL="342900" indent="-342900" algn="l">
              <a:buFont typeface="Arial" charset="0"/>
              <a:buChar char="•"/>
            </a:pPr>
            <a:endParaRPr lang="en-GB" dirty="0"/>
          </a:p>
          <a:p>
            <a:pPr marL="342900" indent="-342900" algn="l">
              <a:buFont typeface="Arial" charset="0"/>
              <a:buChar char="•"/>
            </a:pPr>
            <a:endParaRPr lang="en-US" dirty="0"/>
          </a:p>
          <a:p>
            <a:pPr marL="342900" indent="-342900" algn="l">
              <a:buFont typeface="Arial" charset="0"/>
              <a:buChar char="•"/>
            </a:pPr>
            <a:endParaRPr lang="en-US" b="1" dirty="0"/>
          </a:p>
        </p:txBody>
      </p:sp>
      <p:pic>
        <p:nvPicPr>
          <p:cNvPr id="5" name="Picture 4"/>
          <p:cNvPicPr>
            <a:picLocks noChangeAspect="1"/>
          </p:cNvPicPr>
          <p:nvPr/>
        </p:nvPicPr>
        <p:blipFill>
          <a:blip r:embed="rId3"/>
          <a:stretch>
            <a:fillRect/>
          </a:stretch>
        </p:blipFill>
        <p:spPr>
          <a:xfrm>
            <a:off x="5627803" y="226985"/>
            <a:ext cx="3242820" cy="2154117"/>
          </a:xfrm>
          <a:prstGeom prst="rect">
            <a:avLst/>
          </a:prstGeom>
        </p:spPr>
      </p:pic>
    </p:spTree>
    <p:extLst>
      <p:ext uri="{BB962C8B-B14F-4D97-AF65-F5344CB8AC3E}">
        <p14:creationId xmlns:p14="http://schemas.microsoft.com/office/powerpoint/2010/main" val="1205220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smtClean="0"/>
              <a:t>Pastoral practices constructing governmentality </a:t>
            </a:r>
            <a:br>
              <a:rPr lang="en-GB" dirty="0" smtClean="0"/>
            </a:br>
            <a:r>
              <a:rPr lang="en-GB" dirty="0" smtClean="0"/>
              <a:t>(Waring &amp; Martin 2017)  </a:t>
            </a:r>
            <a:endParaRPr lang="en-GB" dirty="0"/>
          </a:p>
        </p:txBody>
      </p:sp>
      <p:sp>
        <p:nvSpPr>
          <p:cNvPr id="3" name="Subtitle 2"/>
          <p:cNvSpPr>
            <a:spLocks noGrp="1"/>
          </p:cNvSpPr>
          <p:nvPr>
            <p:ph type="subTitle" idx="1"/>
          </p:nvPr>
        </p:nvSpPr>
        <p:spPr>
          <a:xfrm>
            <a:off x="575733" y="1233310"/>
            <a:ext cx="8162914" cy="4288837"/>
          </a:xfrm>
        </p:spPr>
        <p:txBody>
          <a:bodyPr>
            <a:normAutofit fontScale="85000" lnSpcReduction="10000"/>
          </a:bodyPr>
          <a:lstStyle/>
          <a:p>
            <a:pPr marL="342900" indent="-342900" algn="l">
              <a:buFont typeface="Arial" charset="0"/>
              <a:buChar char="•"/>
            </a:pPr>
            <a:r>
              <a:rPr lang="en-US" b="1" dirty="0"/>
              <a:t>C</a:t>
            </a:r>
            <a:r>
              <a:rPr lang="en-US" b="1" dirty="0" smtClean="0"/>
              <a:t>onstructing &amp; inscribing practices</a:t>
            </a:r>
            <a:r>
              <a:rPr lang="en-US" dirty="0" smtClean="0"/>
              <a:t>: supporting </a:t>
            </a:r>
            <a:r>
              <a:rPr lang="en-US" dirty="0"/>
              <a:t>the development of evidence about osteopath </a:t>
            </a:r>
            <a:r>
              <a:rPr lang="en-US" dirty="0" smtClean="0"/>
              <a:t>&amp; translating </a:t>
            </a:r>
            <a:r>
              <a:rPr lang="en-US" dirty="0"/>
              <a:t>it into standards determining day-to-day professional </a:t>
            </a:r>
            <a:r>
              <a:rPr lang="en-US" dirty="0" smtClean="0"/>
              <a:t>conduct; explaining </a:t>
            </a:r>
            <a:r>
              <a:rPr lang="en-US" dirty="0"/>
              <a:t>why standards are </a:t>
            </a:r>
            <a:r>
              <a:rPr lang="en-US" dirty="0" smtClean="0"/>
              <a:t>needed; translating </a:t>
            </a:r>
            <a:r>
              <a:rPr lang="en-US" dirty="0"/>
              <a:t>regulatory requirements and expectation of society into the </a:t>
            </a:r>
            <a:r>
              <a:rPr lang="en-US" dirty="0" smtClean="0"/>
              <a:t>health professional context</a:t>
            </a:r>
            <a:r>
              <a:rPr lang="en-US" dirty="0"/>
              <a:t>.  </a:t>
            </a:r>
            <a:endParaRPr lang="en-US" dirty="0" smtClean="0"/>
          </a:p>
          <a:p>
            <a:pPr marL="342900" indent="-342900" algn="l">
              <a:buFont typeface="Arial" charset="0"/>
              <a:buChar char="•"/>
            </a:pPr>
            <a:r>
              <a:rPr lang="en-US" b="1" dirty="0"/>
              <a:t>C</a:t>
            </a:r>
            <a:r>
              <a:rPr lang="en-US" b="1" dirty="0" smtClean="0"/>
              <a:t>ollective practices</a:t>
            </a:r>
            <a:r>
              <a:rPr lang="en-US" dirty="0" smtClean="0"/>
              <a:t>: fixing </a:t>
            </a:r>
            <a:r>
              <a:rPr lang="en-US" dirty="0"/>
              <a:t>the boundaries </a:t>
            </a:r>
            <a:r>
              <a:rPr lang="en-US" dirty="0" smtClean="0"/>
              <a:t>with other </a:t>
            </a:r>
            <a:r>
              <a:rPr lang="en-US" dirty="0"/>
              <a:t>professions </a:t>
            </a:r>
            <a:r>
              <a:rPr lang="en-US" dirty="0" smtClean="0"/>
              <a:t>or charlatans; facilitating</a:t>
            </a:r>
            <a:r>
              <a:rPr lang="en-US" dirty="0"/>
              <a:t> formative </a:t>
            </a:r>
            <a:r>
              <a:rPr lang="en-US" dirty="0" smtClean="0"/>
              <a:t>spaces within </a:t>
            </a:r>
            <a:r>
              <a:rPr lang="en-US" dirty="0"/>
              <a:t>the regulatory </a:t>
            </a:r>
            <a:r>
              <a:rPr lang="en-US" dirty="0" smtClean="0"/>
              <a:t>processes, </a:t>
            </a:r>
            <a:r>
              <a:rPr lang="en-US" dirty="0"/>
              <a:t>public meetings </a:t>
            </a:r>
            <a:r>
              <a:rPr lang="en-US" dirty="0" smtClean="0"/>
              <a:t>&amp; practice </a:t>
            </a:r>
            <a:r>
              <a:rPr lang="en-US" dirty="0"/>
              <a:t>group meetings.  </a:t>
            </a:r>
            <a:endParaRPr lang="en-US" dirty="0" smtClean="0"/>
          </a:p>
          <a:p>
            <a:pPr marL="342900" indent="-342900" algn="l">
              <a:buFont typeface="Arial" charset="0"/>
              <a:buChar char="•"/>
            </a:pPr>
            <a:r>
              <a:rPr lang="en-US" b="1" dirty="0"/>
              <a:t>I</a:t>
            </a:r>
            <a:r>
              <a:rPr lang="en-US" b="1" dirty="0" smtClean="0"/>
              <a:t>nspection practices: </a:t>
            </a:r>
            <a:r>
              <a:rPr lang="en-US" dirty="0" smtClean="0"/>
              <a:t>facilitating annual reviews, </a:t>
            </a:r>
            <a:r>
              <a:rPr lang="en-US" dirty="0"/>
              <a:t>making </a:t>
            </a:r>
            <a:r>
              <a:rPr lang="en-US" dirty="0" smtClean="0"/>
              <a:t>professionals gather </a:t>
            </a:r>
            <a:r>
              <a:rPr lang="en-US" dirty="0"/>
              <a:t>evidence </a:t>
            </a:r>
            <a:r>
              <a:rPr lang="en-US" dirty="0" smtClean="0"/>
              <a:t>&amp; reviewing </a:t>
            </a:r>
            <a:r>
              <a:rPr lang="en-US" dirty="0"/>
              <a:t>it to demonstrate </a:t>
            </a:r>
            <a:r>
              <a:rPr lang="en-US" dirty="0" smtClean="0"/>
              <a:t>continuing FtP. </a:t>
            </a:r>
          </a:p>
          <a:p>
            <a:pPr marL="342900" indent="-342900" algn="l">
              <a:buFont typeface="Arial" charset="0"/>
              <a:buChar char="•"/>
            </a:pPr>
            <a:r>
              <a:rPr lang="en-US" dirty="0"/>
              <a:t>I</a:t>
            </a:r>
            <a:r>
              <a:rPr lang="en-US" dirty="0" smtClean="0"/>
              <a:t>nvolving a </a:t>
            </a:r>
            <a:r>
              <a:rPr lang="en-US" b="1" dirty="0" smtClean="0"/>
              <a:t>wider</a:t>
            </a:r>
            <a:r>
              <a:rPr lang="en-US" dirty="0" smtClean="0"/>
              <a:t> </a:t>
            </a:r>
            <a:r>
              <a:rPr lang="en-US" b="1" dirty="0" smtClean="0"/>
              <a:t>collective pastorate </a:t>
            </a:r>
            <a:r>
              <a:rPr lang="en-US" dirty="0"/>
              <a:t>(Waring </a:t>
            </a:r>
            <a:r>
              <a:rPr lang="en-US" dirty="0" smtClean="0"/>
              <a:t>2017); E.g. regulators, professional bodies, education institutions, osteopaths engaged with regulation </a:t>
            </a:r>
            <a:r>
              <a:rPr lang="en-US" dirty="0"/>
              <a:t/>
            </a:r>
            <a:br>
              <a:rPr lang="en-US" dirty="0"/>
            </a:br>
            <a:endParaRPr lang="en-GB" dirty="0"/>
          </a:p>
        </p:txBody>
      </p:sp>
    </p:spTree>
    <p:extLst>
      <p:ext uri="{BB962C8B-B14F-4D97-AF65-F5344CB8AC3E}">
        <p14:creationId xmlns:p14="http://schemas.microsoft.com/office/powerpoint/2010/main" val="1246082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7963" y="268932"/>
            <a:ext cx="6906558" cy="516199"/>
          </a:xfrm>
        </p:spPr>
        <p:txBody>
          <a:bodyPr>
            <a:normAutofit fontScale="90000"/>
          </a:bodyPr>
          <a:lstStyle/>
          <a:p>
            <a:r>
              <a:rPr lang="en-GB" dirty="0" smtClean="0"/>
              <a:t>Confession, avowal &amp; manifestation of truth  </a:t>
            </a:r>
            <a:endParaRPr lang="en-GB" dirty="0"/>
          </a:p>
        </p:txBody>
      </p:sp>
      <p:sp>
        <p:nvSpPr>
          <p:cNvPr id="3" name="Subtitle 2"/>
          <p:cNvSpPr>
            <a:spLocks noGrp="1"/>
          </p:cNvSpPr>
          <p:nvPr>
            <p:ph type="subTitle" idx="1"/>
          </p:nvPr>
        </p:nvSpPr>
        <p:spPr>
          <a:xfrm>
            <a:off x="197963" y="1734536"/>
            <a:ext cx="8773277" cy="4277809"/>
          </a:xfrm>
        </p:spPr>
        <p:txBody>
          <a:bodyPr>
            <a:noAutofit/>
          </a:bodyPr>
          <a:lstStyle/>
          <a:p>
            <a:pPr marL="342900" indent="-342900" algn="l">
              <a:buFont typeface="Arial" charset="0"/>
              <a:buChar char="•"/>
            </a:pPr>
            <a:endParaRPr lang="en-US" sz="1800" dirty="0" smtClean="0"/>
          </a:p>
          <a:p>
            <a:pPr marL="342900" indent="-342900" algn="l">
              <a:buFont typeface="Arial" charset="0"/>
              <a:buChar char="•"/>
            </a:pPr>
            <a:r>
              <a:rPr lang="en-US" sz="1800" dirty="0" smtClean="0"/>
              <a:t>‘Government of men through the manifestation of truth [</a:t>
            </a:r>
            <a:r>
              <a:rPr lang="en-US" sz="1800" i="1" dirty="0"/>
              <a:t>a</a:t>
            </a:r>
            <a:r>
              <a:rPr lang="en-US" sz="1800" i="1" dirty="0" smtClean="0"/>
              <a:t>lethurgy</a:t>
            </a:r>
            <a:r>
              <a:rPr lang="en-US" sz="1800" dirty="0" smtClean="0"/>
              <a:t>] in the form of subjectivity’ (Foucault, 2014: 80); recognition of truth creates an obligation to obey  </a:t>
            </a:r>
          </a:p>
          <a:p>
            <a:pPr marL="342900" indent="-342900" algn="l">
              <a:buFont typeface="Arial" charset="0"/>
              <a:buChar char="•"/>
            </a:pPr>
            <a:r>
              <a:rPr lang="en-US" sz="1800" b="1" dirty="0"/>
              <a:t>Confession</a:t>
            </a:r>
            <a:r>
              <a:rPr lang="en-US" sz="1800" dirty="0"/>
              <a:t> of inner thoughts, feelings &amp; secret behaviours below acceptable standards; also enabling </a:t>
            </a:r>
            <a:r>
              <a:rPr lang="en-US" sz="1800" dirty="0" smtClean="0"/>
              <a:t>government (</a:t>
            </a:r>
            <a:r>
              <a:rPr lang="en-US" sz="1800" i="1" dirty="0" smtClean="0"/>
              <a:t>exagoreusis); </a:t>
            </a:r>
            <a:r>
              <a:rPr lang="en-US" sz="1800" dirty="0" smtClean="0"/>
              <a:t>also enables government of hidden behaviour   </a:t>
            </a:r>
            <a:endParaRPr lang="en-US" sz="1800" dirty="0"/>
          </a:p>
          <a:p>
            <a:pPr marL="342900" indent="-342900" algn="l">
              <a:buFont typeface="Arial" charset="0"/>
              <a:buChar char="•"/>
            </a:pPr>
            <a:r>
              <a:rPr lang="en-US" sz="1800" b="1" dirty="0"/>
              <a:t>Avowal </a:t>
            </a:r>
            <a:r>
              <a:rPr lang="en-US" sz="1800" dirty="0"/>
              <a:t>of </a:t>
            </a:r>
            <a:r>
              <a:rPr lang="en-US" sz="1800" dirty="0" smtClean="0"/>
              <a:t>commitment/profession of faith (in professional </a:t>
            </a:r>
            <a:r>
              <a:rPr lang="en-US" sz="1800" dirty="0"/>
              <a:t>identity &amp; standards to continue practicing)</a:t>
            </a:r>
            <a:r>
              <a:rPr lang="en-US" sz="1800" i="1" dirty="0"/>
              <a:t>; </a:t>
            </a:r>
            <a:r>
              <a:rPr lang="en-US" sz="1800" dirty="0"/>
              <a:t>manifest (professional) discourse inside self;  ‘making truth inside oneself’ or ‘publishing oneself’ </a:t>
            </a:r>
            <a:r>
              <a:rPr lang="en-US" sz="1800" dirty="0" smtClean="0"/>
              <a:t>(e.g. as </a:t>
            </a:r>
            <a:r>
              <a:rPr lang="en-US" sz="1800" dirty="0"/>
              <a:t>a Christian ‘sinner’ or </a:t>
            </a:r>
            <a:r>
              <a:rPr lang="en-US" sz="1800" dirty="0" smtClean="0"/>
              <a:t>professional osteopath) (</a:t>
            </a:r>
            <a:r>
              <a:rPr lang="en-US" sz="1800" i="1" dirty="0" smtClean="0"/>
              <a:t>exmologeusis) </a:t>
            </a:r>
            <a:r>
              <a:rPr lang="en-US" sz="1800" dirty="0" smtClean="0"/>
              <a:t> </a:t>
            </a:r>
          </a:p>
          <a:p>
            <a:pPr marL="342900" indent="-342900" algn="l">
              <a:buFont typeface="Arial" charset="0"/>
              <a:buChar char="•"/>
            </a:pPr>
            <a:r>
              <a:rPr lang="en-US" sz="1800" dirty="0"/>
              <a:t>Voluntary </a:t>
            </a:r>
            <a:r>
              <a:rPr lang="en-US" sz="1800" dirty="0" smtClean="0"/>
              <a:t>confession/avowal to </a:t>
            </a:r>
            <a:r>
              <a:rPr lang="en-US" sz="1800" dirty="0"/>
              <a:t>manifest </a:t>
            </a:r>
            <a:r>
              <a:rPr lang="en-US" sz="1800" dirty="0" smtClean="0"/>
              <a:t>truth</a:t>
            </a:r>
            <a:endParaRPr lang="en-US" sz="1800" dirty="0"/>
          </a:p>
          <a:p>
            <a:pPr marL="342900" indent="-342900" algn="l">
              <a:buFont typeface="+mj-lt"/>
              <a:buAutoNum type="arabicPeriod"/>
            </a:pPr>
            <a:r>
              <a:rPr lang="en-US" sz="1800" b="1" dirty="0" smtClean="0"/>
              <a:t>Confession</a:t>
            </a:r>
            <a:r>
              <a:rPr lang="en-US" sz="1800" dirty="0" smtClean="0"/>
              <a:t> </a:t>
            </a:r>
            <a:r>
              <a:rPr lang="en-US" sz="1800" b="1" dirty="0"/>
              <a:t>to self; </a:t>
            </a:r>
            <a:r>
              <a:rPr lang="en-US" sz="1800" dirty="0"/>
              <a:t>self-examination (Seneca &amp; cultivation of self)</a:t>
            </a:r>
            <a:r>
              <a:rPr lang="en-US" sz="1800" b="1" dirty="0"/>
              <a:t> </a:t>
            </a:r>
            <a:r>
              <a:rPr lang="en-US" sz="1800" dirty="0"/>
              <a:t>= </a:t>
            </a:r>
            <a:r>
              <a:rPr lang="en-US" sz="1800" b="1" dirty="0"/>
              <a:t>reflective practice</a:t>
            </a:r>
          </a:p>
          <a:p>
            <a:pPr marL="342900" indent="-342900" algn="l">
              <a:buFont typeface="+mj-lt"/>
              <a:buAutoNum type="arabicPeriod"/>
            </a:pPr>
            <a:r>
              <a:rPr lang="en-US" sz="1800" b="1" dirty="0"/>
              <a:t>Confession to other</a:t>
            </a:r>
            <a:r>
              <a:rPr lang="en-US" sz="1800" dirty="0"/>
              <a:t> (priest, master, therapist) = </a:t>
            </a:r>
            <a:r>
              <a:rPr lang="en-US" sz="1800" dirty="0" smtClean="0"/>
              <a:t>in </a:t>
            </a:r>
            <a:r>
              <a:rPr lang="en-US" sz="1800" b="1" dirty="0" smtClean="0"/>
              <a:t>peer-review </a:t>
            </a:r>
            <a:r>
              <a:rPr lang="en-US" sz="1800" b="1" dirty="0"/>
              <a:t>or CPD groups </a:t>
            </a:r>
          </a:p>
          <a:p>
            <a:pPr marL="342900" indent="-342900" algn="l">
              <a:buFont typeface="+mj-lt"/>
              <a:buAutoNum type="arabicPeriod"/>
            </a:pPr>
            <a:r>
              <a:rPr lang="en-US" sz="1800" b="1" dirty="0" smtClean="0"/>
              <a:t>Public/legal </a:t>
            </a:r>
            <a:r>
              <a:rPr lang="en-US" sz="1800" b="1" dirty="0"/>
              <a:t>confession/witnesses/trials</a:t>
            </a:r>
            <a:r>
              <a:rPr lang="en-US" sz="1800" dirty="0"/>
              <a:t> = </a:t>
            </a:r>
            <a:r>
              <a:rPr lang="en-US" sz="1800" b="1" dirty="0"/>
              <a:t>FtP hearings </a:t>
            </a:r>
            <a:r>
              <a:rPr lang="en-US" sz="1800" dirty="0" smtClean="0"/>
              <a:t>aiming to manifest the truth</a:t>
            </a:r>
          </a:p>
        </p:txBody>
      </p:sp>
      <p:pic>
        <p:nvPicPr>
          <p:cNvPr id="4" name="Picture 3"/>
          <p:cNvPicPr>
            <a:picLocks noChangeAspect="1"/>
          </p:cNvPicPr>
          <p:nvPr/>
        </p:nvPicPr>
        <p:blipFill>
          <a:blip r:embed="rId3"/>
          <a:stretch>
            <a:fillRect/>
          </a:stretch>
        </p:blipFill>
        <p:spPr>
          <a:xfrm>
            <a:off x="7400041" y="111064"/>
            <a:ext cx="1571199" cy="1943792"/>
          </a:xfrm>
          <a:prstGeom prst="rect">
            <a:avLst/>
          </a:prstGeom>
        </p:spPr>
      </p:pic>
    </p:spTree>
    <p:extLst>
      <p:ext uri="{BB962C8B-B14F-4D97-AF65-F5344CB8AC3E}">
        <p14:creationId xmlns:p14="http://schemas.microsoft.com/office/powerpoint/2010/main" val="1442373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5732" y="368391"/>
            <a:ext cx="8219475" cy="516199"/>
          </a:xfrm>
        </p:spPr>
        <p:txBody>
          <a:bodyPr>
            <a:noAutofit/>
          </a:bodyPr>
          <a:lstStyle/>
          <a:p>
            <a:r>
              <a:rPr lang="en-GB" sz="2800" dirty="0" smtClean="0"/>
              <a:t>Confession to self &amp; to pastoral others widely accepted as the key to safe &amp; </a:t>
            </a:r>
            <a:r>
              <a:rPr lang="en-GB" sz="2800" dirty="0"/>
              <a:t>effective </a:t>
            </a:r>
            <a:r>
              <a:rPr lang="en-GB" sz="2800" dirty="0" smtClean="0"/>
              <a:t>osteopathic practice  </a:t>
            </a:r>
            <a:endParaRPr lang="en-GB" sz="2800" dirty="0"/>
          </a:p>
        </p:txBody>
      </p:sp>
      <p:sp>
        <p:nvSpPr>
          <p:cNvPr id="3" name="Subtitle 2"/>
          <p:cNvSpPr>
            <a:spLocks noGrp="1"/>
          </p:cNvSpPr>
          <p:nvPr>
            <p:ph type="subTitle" idx="1"/>
          </p:nvPr>
        </p:nvSpPr>
        <p:spPr>
          <a:xfrm>
            <a:off x="301658" y="1384139"/>
            <a:ext cx="8493550" cy="4677295"/>
          </a:xfrm>
        </p:spPr>
        <p:txBody>
          <a:bodyPr>
            <a:noAutofit/>
          </a:bodyPr>
          <a:lstStyle/>
          <a:p>
            <a:pPr>
              <a:spcBef>
                <a:spcPts val="1032"/>
              </a:spcBef>
              <a:spcAft>
                <a:spcPts val="600"/>
              </a:spcAft>
            </a:pPr>
            <a:r>
              <a:rPr lang="en-US" sz="1800" i="1" dirty="0" smtClean="0"/>
              <a:t>“</a:t>
            </a:r>
            <a:r>
              <a:rPr lang="en-US" sz="1800" i="1" dirty="0"/>
              <a:t>Non-reflective people… are the most dangerous.”  </a:t>
            </a:r>
          </a:p>
          <a:p>
            <a:pPr>
              <a:spcBef>
                <a:spcPts val="1032"/>
              </a:spcBef>
              <a:spcAft>
                <a:spcPts val="600"/>
              </a:spcAft>
            </a:pPr>
            <a:r>
              <a:rPr lang="en-US" sz="1800" i="1" dirty="0"/>
              <a:t>“People getting </a:t>
            </a:r>
            <a:r>
              <a:rPr lang="en-US" sz="1800" i="1" dirty="0" smtClean="0"/>
              <a:t>isolated</a:t>
            </a:r>
            <a:r>
              <a:rPr lang="is-IS" sz="1800" i="1" dirty="0" smtClean="0"/>
              <a:t>… </a:t>
            </a:r>
            <a:r>
              <a:rPr lang="en-US" sz="1800" i="1" dirty="0" smtClean="0"/>
              <a:t>not </a:t>
            </a:r>
            <a:r>
              <a:rPr lang="en-US" sz="1800" i="1" dirty="0"/>
              <a:t>submitting themselves to anyone scrutinising or auditing what they are up </a:t>
            </a:r>
            <a:r>
              <a:rPr lang="en-US" sz="1800" i="1" dirty="0" smtClean="0"/>
              <a:t>to</a:t>
            </a:r>
            <a:r>
              <a:rPr lang="is-IS" sz="1800" i="1" dirty="0" smtClean="0"/>
              <a:t>…</a:t>
            </a:r>
            <a:r>
              <a:rPr lang="en-US" sz="1800" i="1" dirty="0" smtClean="0"/>
              <a:t> </a:t>
            </a:r>
            <a:r>
              <a:rPr lang="en-US" sz="1800" i="1" dirty="0"/>
              <a:t>are much more likely to... move towards underperformance” </a:t>
            </a:r>
          </a:p>
          <a:p>
            <a:pPr>
              <a:spcBef>
                <a:spcPts val="1032"/>
              </a:spcBef>
              <a:spcAft>
                <a:spcPts val="600"/>
              </a:spcAft>
            </a:pPr>
            <a:r>
              <a:rPr lang="en-US" sz="1800" i="1" dirty="0" smtClean="0"/>
              <a:t>“</a:t>
            </a:r>
            <a:r>
              <a:rPr lang="en-US" sz="1800" i="1" dirty="0"/>
              <a:t>Somebody to discuss and to reflect with… We all have near misses at some point… We discuss it… You can’t hide and that is the whole point… if you are not coming forward with problem patients to your clinic supervisor… it means you are hiding, because even the most experienced clinician would have difficult patients or issues you need to discuss</a:t>
            </a:r>
            <a:r>
              <a:rPr lang="en-US" sz="1800" i="1" dirty="0" smtClean="0"/>
              <a:t>.”</a:t>
            </a:r>
          </a:p>
          <a:p>
            <a:pPr>
              <a:spcBef>
                <a:spcPts val="1032"/>
              </a:spcBef>
              <a:spcAft>
                <a:spcPts val="600"/>
              </a:spcAft>
            </a:pPr>
            <a:r>
              <a:rPr lang="en-US" sz="1800" i="1" dirty="0"/>
              <a:t>“Reflect on... compliance with Standards</a:t>
            </a:r>
            <a:r>
              <a:rPr lang="is-IS" sz="1800" i="1" dirty="0"/>
              <a:t>…</a:t>
            </a:r>
            <a:r>
              <a:rPr lang="en-US" sz="1800" i="1" dirty="0"/>
              <a:t> with other osteopaths in CPD group meetings</a:t>
            </a:r>
            <a:r>
              <a:rPr lang="en-US" sz="1800" i="1" dirty="0" smtClean="0"/>
              <a:t>.”</a:t>
            </a:r>
            <a:endParaRPr lang="en-US" sz="1800" i="1" dirty="0"/>
          </a:p>
          <a:p>
            <a:pPr>
              <a:spcBef>
                <a:spcPts val="1032"/>
              </a:spcBef>
              <a:spcAft>
                <a:spcPts val="600"/>
              </a:spcAft>
            </a:pPr>
            <a:r>
              <a:rPr lang="en-US" sz="1800" i="1" dirty="0" smtClean="0"/>
              <a:t>“You </a:t>
            </a:r>
            <a:r>
              <a:rPr lang="en-US" sz="1800" i="1" dirty="0"/>
              <a:t>would need to choose or want the person who is going to be assessing you in order to be able to openly talk about </a:t>
            </a:r>
            <a:r>
              <a:rPr lang="en-US" sz="1800" i="1" dirty="0" smtClean="0"/>
              <a:t>things” </a:t>
            </a:r>
          </a:p>
        </p:txBody>
      </p:sp>
    </p:spTree>
    <p:extLst>
      <p:ext uri="{BB962C8B-B14F-4D97-AF65-F5344CB8AC3E}">
        <p14:creationId xmlns:p14="http://schemas.microsoft.com/office/powerpoint/2010/main" val="307077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5732" y="453229"/>
            <a:ext cx="8003822" cy="516199"/>
          </a:xfrm>
        </p:spPr>
        <p:txBody>
          <a:bodyPr>
            <a:noAutofit/>
          </a:bodyPr>
          <a:lstStyle/>
          <a:p>
            <a:r>
              <a:rPr lang="en-GB" sz="2400" dirty="0" smtClean="0"/>
              <a:t>Public/legal confession/testimony in FtP hearings: </a:t>
            </a:r>
            <a:r>
              <a:rPr lang="en-GB" sz="2400" dirty="0"/>
              <a:t>L</a:t>
            </a:r>
            <a:r>
              <a:rPr lang="en-GB" sz="2400" dirty="0" smtClean="0"/>
              <a:t>ess accepted due to ambiguity &amp; lack of pastoral relationship </a:t>
            </a:r>
            <a:endParaRPr lang="en-GB" sz="2400" dirty="0"/>
          </a:p>
        </p:txBody>
      </p:sp>
      <p:sp>
        <p:nvSpPr>
          <p:cNvPr id="3" name="Subtitle 2"/>
          <p:cNvSpPr>
            <a:spLocks noGrp="1"/>
          </p:cNvSpPr>
          <p:nvPr>
            <p:ph type="subTitle" idx="1"/>
          </p:nvPr>
        </p:nvSpPr>
        <p:spPr/>
        <p:txBody>
          <a:bodyPr>
            <a:normAutofit fontScale="85000" lnSpcReduction="20000"/>
          </a:bodyPr>
          <a:lstStyle/>
          <a:p>
            <a:pPr marL="342900" indent="-342900" algn="l">
              <a:buFont typeface="Arial" charset="0"/>
              <a:buChar char="•"/>
            </a:pPr>
            <a:r>
              <a:rPr lang="en-US" b="1" i="1" dirty="0" smtClean="0"/>
              <a:t>Heretics</a:t>
            </a:r>
            <a:r>
              <a:rPr lang="en-US" i="1" dirty="0" smtClean="0"/>
              <a:t>: “I </a:t>
            </a:r>
            <a:r>
              <a:rPr lang="en-US" i="1" dirty="0"/>
              <a:t>don’t comply with the standard in many of the things that I do… The standard is not realistic… Case-history taking, consent, modesty... for me, it is impossible to comply with those regulations and I break some of them every day”  </a:t>
            </a:r>
            <a:endParaRPr lang="en-US" i="1" dirty="0" smtClean="0"/>
          </a:p>
          <a:p>
            <a:pPr marL="342900" indent="-342900" algn="l">
              <a:buFont typeface="Arial" charset="0"/>
              <a:buChar char="•"/>
            </a:pPr>
            <a:r>
              <a:rPr lang="en-US" b="1" i="1" dirty="0" smtClean="0"/>
              <a:t>Whistleblowing: </a:t>
            </a:r>
            <a:r>
              <a:rPr lang="en-US" i="1" dirty="0" smtClean="0"/>
              <a:t>"If </a:t>
            </a:r>
            <a:r>
              <a:rPr lang="en-US" i="1" dirty="0"/>
              <a:t>you have got any worries that a child or patient is being abused it is paramount that it is reported; their safety is paramount and you have to report it… [But] where do you draw the line? … If I have no evidence other than hearsay… I could not report it.” </a:t>
            </a:r>
            <a:endParaRPr lang="en-US" i="1" dirty="0" smtClean="0"/>
          </a:p>
          <a:p>
            <a:pPr marL="342900" indent="-342900" algn="l">
              <a:buFont typeface="Arial" charset="0"/>
              <a:buChar char="•"/>
            </a:pPr>
            <a:r>
              <a:rPr lang="en-US" i="1" dirty="0" smtClean="0"/>
              <a:t>“[Osteopath was] </a:t>
            </a:r>
            <a:r>
              <a:rPr lang="en-US" i="1" dirty="0"/>
              <a:t>promoting some kind of treatment which does not conform with the norms of osteopathy… </a:t>
            </a:r>
            <a:r>
              <a:rPr lang="en-US" i="1" dirty="0" smtClean="0"/>
              <a:t>in </a:t>
            </a:r>
            <a:r>
              <a:rPr lang="en-US" i="1" dirty="0"/>
              <a:t>cuckoo land… there was no rationale behind it, no evidence whatsoever… I raised my concerns </a:t>
            </a:r>
            <a:r>
              <a:rPr lang="is-IS" i="1" dirty="0"/>
              <a:t>…</a:t>
            </a:r>
            <a:r>
              <a:rPr lang="en-US" i="1" dirty="0"/>
              <a:t> I felt angry, because it portrayed a different aspect of my profession. It is not the true aspect of the profession.” </a:t>
            </a:r>
            <a:endParaRPr lang="en-GB" dirty="0" smtClean="0"/>
          </a:p>
          <a:p>
            <a:pPr marL="342900" indent="-342900" algn="l">
              <a:buFont typeface="Arial" charset="0"/>
              <a:buChar char="•"/>
            </a:pPr>
            <a:r>
              <a:rPr lang="en-US" b="1" i="1" dirty="0" smtClean="0"/>
              <a:t>Experiences/Stories of FtP hearing: </a:t>
            </a:r>
            <a:r>
              <a:rPr lang="en-US" i="1" dirty="0" smtClean="0"/>
              <a:t>"You </a:t>
            </a:r>
            <a:r>
              <a:rPr lang="en-US" i="1" dirty="0"/>
              <a:t>fear that... it [a FtP hearing] will be like facing the Spanish Inquisition… even though I think of myself as a very rational person … we fear that people will not understand” </a:t>
            </a:r>
            <a:endParaRPr lang="en-US" i="1" dirty="0" smtClean="0"/>
          </a:p>
          <a:p>
            <a:endParaRPr lang="en-US" i="1" dirty="0" smtClean="0"/>
          </a:p>
          <a:p>
            <a:endParaRPr lang="en-US" i="1" dirty="0"/>
          </a:p>
          <a:p>
            <a:endParaRPr lang="en-US" dirty="0"/>
          </a:p>
          <a:p>
            <a:endParaRPr lang="en-US" dirty="0"/>
          </a:p>
          <a:p>
            <a:endParaRPr lang="en-US" dirty="0"/>
          </a:p>
        </p:txBody>
      </p:sp>
    </p:spTree>
    <p:extLst>
      <p:ext uri="{BB962C8B-B14F-4D97-AF65-F5344CB8AC3E}">
        <p14:creationId xmlns:p14="http://schemas.microsoft.com/office/powerpoint/2010/main" val="1684284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smtClean="0"/>
              <a:t>Discussion</a:t>
            </a:r>
            <a:endParaRPr lang="en-GB" dirty="0"/>
          </a:p>
        </p:txBody>
      </p:sp>
      <p:sp>
        <p:nvSpPr>
          <p:cNvPr id="3" name="Subtitle 2"/>
          <p:cNvSpPr>
            <a:spLocks noGrp="1"/>
          </p:cNvSpPr>
          <p:nvPr>
            <p:ph type="subTitle" idx="1"/>
          </p:nvPr>
        </p:nvSpPr>
        <p:spPr/>
        <p:txBody>
          <a:bodyPr/>
          <a:lstStyle/>
          <a:p>
            <a:pPr marL="342900" indent="-342900" algn="l">
              <a:buFont typeface="Arial" charset="0"/>
              <a:buChar char="•"/>
            </a:pPr>
            <a:r>
              <a:rPr lang="en-GB" dirty="0" smtClean="0"/>
              <a:t>Pastoral power useful as a way of thinking about operation of governmentality in health professional regulation? </a:t>
            </a:r>
          </a:p>
          <a:p>
            <a:pPr marL="342900" indent="-342900" algn="l">
              <a:buFont typeface="Arial" charset="0"/>
              <a:buChar char="•"/>
            </a:pPr>
            <a:r>
              <a:rPr lang="en-GB" dirty="0" smtClean="0"/>
              <a:t>Importance of ‘pastors’ &amp; pastoral relationships within regulatory processes facilitating governmentality</a:t>
            </a:r>
          </a:p>
          <a:p>
            <a:pPr marL="342900" indent="-342900" algn="l">
              <a:buFont typeface="Arial" charset="0"/>
              <a:buChar char="•"/>
            </a:pPr>
            <a:r>
              <a:rPr lang="en-GB" dirty="0" smtClean="0"/>
              <a:t>Confession &amp; avowal as a useful way of thinking about reflection &amp; discussion in formative spaces? </a:t>
            </a:r>
          </a:p>
          <a:p>
            <a:pPr marL="342900" indent="-342900" algn="l">
              <a:buFont typeface="Arial" charset="0"/>
              <a:buChar char="•"/>
            </a:pPr>
            <a:r>
              <a:rPr lang="en-GB" dirty="0" smtClean="0"/>
              <a:t>Public/legal confession/testimony (in FtP hearings) more problematic due to lack of pastoral relationships? </a:t>
            </a:r>
          </a:p>
          <a:p>
            <a:endParaRPr lang="en-GB" dirty="0"/>
          </a:p>
        </p:txBody>
      </p:sp>
    </p:spTree>
    <p:extLst>
      <p:ext uri="{BB962C8B-B14F-4D97-AF65-F5344CB8AC3E}">
        <p14:creationId xmlns:p14="http://schemas.microsoft.com/office/powerpoint/2010/main" val="628533419"/>
      </p:ext>
    </p:extLst>
  </p:cSld>
  <p:clrMapOvr>
    <a:masterClrMapping/>
  </p:clrMapOvr>
</p:sld>
</file>

<file path=ppt/theme/theme1.xml><?xml version="1.0" encoding="utf-8"?>
<a:theme xmlns:a="http://schemas.openxmlformats.org/drawingml/2006/main" name="WBS Powerpoint template 20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Template>
  <TotalTime>1840</TotalTime>
  <Words>664</Words>
  <Application>Microsoft Office PowerPoint</Application>
  <PresentationFormat>On-screen Show (4:3)</PresentationFormat>
  <Paragraphs>62</Paragraphs>
  <Slides>9</Slides>
  <Notes>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Calibri</vt:lpstr>
      <vt:lpstr>WBS Powerpoint template 2015</vt:lpstr>
      <vt:lpstr>Pastoral power &amp; the regulation of osteopaths  Gerry McGivern1, Michael Fischer2, Justin Waring3, Zoey Spendlove3, Oliver Thomson4 &amp; Tomas Palaima5   1Warwick Business School, 2Australian Catholic University, 3University of Nottingham, 4British School of Osteopathy &amp; 5Vilnius University  </vt:lpstr>
      <vt:lpstr>Introduction </vt:lpstr>
      <vt:lpstr>Foucault on ‘disciplinary power’ &amp; ‘governmentality’</vt:lpstr>
      <vt:lpstr>Pastoral power </vt:lpstr>
      <vt:lpstr>Pastoral practices constructing governmentality  (Waring &amp; Martin 2017)  </vt:lpstr>
      <vt:lpstr>Confession, avowal &amp; manifestation of truth  </vt:lpstr>
      <vt:lpstr>Confession to self &amp; to pastoral others widely accepted as the key to safe &amp; effective osteopathic practice  </vt:lpstr>
      <vt:lpstr>Public/legal confession/testimony in FtP hearings: Less accepted due to ambiguity &amp; lack of pastoral relationship </vt:lpstr>
      <vt:lpstr>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Pastoral power &amp; the regulation of osteopaths</dc:title>
  <dc:creator>Gerry McGivern</dc:creator>
  <cp:lastModifiedBy>Lodge Laptop 4</cp:lastModifiedBy>
  <cp:revision>73</cp:revision>
  <dcterms:created xsi:type="dcterms:W3CDTF">2017-03-02T17:28:09Z</dcterms:created>
  <dcterms:modified xsi:type="dcterms:W3CDTF">2017-03-09T17:24:59Z</dcterms:modified>
</cp:coreProperties>
</file>