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7" r:id="rId3"/>
    <p:sldId id="267" r:id="rId4"/>
    <p:sldId id="259" r:id="rId5"/>
    <p:sldId id="262" r:id="rId6"/>
    <p:sldId id="258" r:id="rId7"/>
    <p:sldId id="261" r:id="rId8"/>
    <p:sldId id="268" r:id="rId9"/>
    <p:sldId id="269"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8" autoAdjust="0"/>
    <p:restoredTop sz="94660"/>
  </p:normalViewPr>
  <p:slideViewPr>
    <p:cSldViewPr snapToGrid="0" showGuides="1">
      <p:cViewPr varScale="1">
        <p:scale>
          <a:sx n="86" d="100"/>
          <a:sy n="86" d="100"/>
        </p:scale>
        <p:origin x="66" y="120"/>
      </p:cViewPr>
      <p:guideLst>
        <p:guide orient="horz" pos="2160"/>
        <p:guide pos="3840"/>
      </p:guideLst>
    </p:cSldViewPr>
  </p:slideViewPr>
  <p:notesTextViewPr>
    <p:cViewPr>
      <p:scale>
        <a:sx n="3" d="2"/>
        <a:sy n="3" d="2"/>
      </p:scale>
      <p:origin x="0" y="0"/>
    </p:cViewPr>
  </p:notesTextViewPr>
  <p:notesViewPr>
    <p:cSldViewPr snapToGrid="0" showGuides="1">
      <p:cViewPr varScale="1">
        <p:scale>
          <a:sx n="85" d="100"/>
          <a:sy n="85"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Female</c:v>
                </c:pt>
              </c:strCache>
            </c:strRef>
          </c:tx>
          <c:spPr>
            <a:solidFill>
              <a:srgbClr val="00B050"/>
            </a:solidFill>
            <a:ln>
              <a:noFill/>
            </a:ln>
            <a:effectLst/>
            <a:sp3d/>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96CF-42A9-8F39-04B1537541D3}"/>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20-29</c:v>
                </c:pt>
                <c:pt idx="1">
                  <c:v>30-39</c:v>
                </c:pt>
                <c:pt idx="2">
                  <c:v>40-49</c:v>
                </c:pt>
                <c:pt idx="3">
                  <c:v>50-59</c:v>
                </c:pt>
                <c:pt idx="4">
                  <c:v>60+</c:v>
                </c:pt>
              </c:strCache>
            </c:strRef>
          </c:cat>
          <c:val>
            <c:numRef>
              <c:f>Sheet1!$B$2:$B$6</c:f>
              <c:numCache>
                <c:formatCode>General</c:formatCode>
                <c:ptCount val="5"/>
                <c:pt idx="0">
                  <c:v>7</c:v>
                </c:pt>
                <c:pt idx="1">
                  <c:v>13</c:v>
                </c:pt>
                <c:pt idx="2">
                  <c:v>17</c:v>
                </c:pt>
                <c:pt idx="3">
                  <c:v>8</c:v>
                </c:pt>
                <c:pt idx="4">
                  <c:v>0</c:v>
                </c:pt>
              </c:numCache>
            </c:numRef>
          </c:val>
          <c:extLst>
            <c:ext xmlns:c16="http://schemas.microsoft.com/office/drawing/2014/chart" uri="{C3380CC4-5D6E-409C-BE32-E72D297353CC}">
              <c16:uniqueId val="{00000001-96CF-42A9-8F39-04B1537541D3}"/>
            </c:ext>
          </c:extLst>
        </c:ser>
        <c:ser>
          <c:idx val="1"/>
          <c:order val="1"/>
          <c:tx>
            <c:strRef>
              <c:f>Sheet1!$C$1</c:f>
              <c:strCache>
                <c:ptCount val="1"/>
                <c:pt idx="0">
                  <c:v>Male</c:v>
                </c:pt>
              </c:strCache>
            </c:strRef>
          </c:tx>
          <c:spPr>
            <a:solidFill>
              <a:srgbClr val="C00000"/>
            </a:solidFill>
            <a:ln>
              <a:noFill/>
            </a:ln>
            <a:effectLst/>
            <a:sp3d/>
          </c:spPr>
          <c:invertIfNegative val="0"/>
          <c:dLbls>
            <c:dLbl>
              <c:idx val="0"/>
              <c:layout>
                <c:manualLayout>
                  <c:x val="1.7175835519871291E-3"/>
                  <c:y val="-1.528311550280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CF-42A9-8F39-04B1537541D3}"/>
                </c:ext>
              </c:extLst>
            </c:dLbl>
            <c:dLbl>
              <c:idx val="1"/>
              <c:layout>
                <c:manualLayout>
                  <c:x val="5.1527506559613879E-3"/>
                  <c:y val="-9.16986930168442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CF-42A9-8F39-04B1537541D3}"/>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20-29</c:v>
                </c:pt>
                <c:pt idx="1">
                  <c:v>30-39</c:v>
                </c:pt>
                <c:pt idx="2">
                  <c:v>40-49</c:v>
                </c:pt>
                <c:pt idx="3">
                  <c:v>50-59</c:v>
                </c:pt>
                <c:pt idx="4">
                  <c:v>60+</c:v>
                </c:pt>
              </c:strCache>
            </c:strRef>
          </c:cat>
          <c:val>
            <c:numRef>
              <c:f>Sheet1!$C$2:$C$6</c:f>
              <c:numCache>
                <c:formatCode>General</c:formatCode>
                <c:ptCount val="5"/>
                <c:pt idx="0">
                  <c:v>1</c:v>
                </c:pt>
                <c:pt idx="1">
                  <c:v>1</c:v>
                </c:pt>
                <c:pt idx="2">
                  <c:v>7</c:v>
                </c:pt>
                <c:pt idx="3">
                  <c:v>5</c:v>
                </c:pt>
                <c:pt idx="4">
                  <c:v>1</c:v>
                </c:pt>
              </c:numCache>
            </c:numRef>
          </c:val>
          <c:extLst>
            <c:ext xmlns:c16="http://schemas.microsoft.com/office/drawing/2014/chart" uri="{C3380CC4-5D6E-409C-BE32-E72D297353CC}">
              <c16:uniqueId val="{00000004-96CF-42A9-8F39-04B1537541D3}"/>
            </c:ext>
          </c:extLst>
        </c:ser>
        <c:dLbls>
          <c:showLegendKey val="0"/>
          <c:showVal val="0"/>
          <c:showCatName val="0"/>
          <c:showSerName val="0"/>
          <c:showPercent val="0"/>
          <c:showBubbleSize val="0"/>
        </c:dLbls>
        <c:gapWidth val="150"/>
        <c:shape val="box"/>
        <c:axId val="236541816"/>
        <c:axId val="236542208"/>
        <c:axId val="0"/>
      </c:bar3DChart>
      <c:catAx>
        <c:axId val="236541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6542208"/>
        <c:crosses val="autoZero"/>
        <c:auto val="1"/>
        <c:lblAlgn val="ctr"/>
        <c:lblOffset val="100"/>
        <c:noMultiLvlLbl val="0"/>
      </c:catAx>
      <c:valAx>
        <c:axId val="23654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6541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Female</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Practitioner</c:v>
                </c:pt>
                <c:pt idx="1">
                  <c:v>First Line Manager</c:v>
                </c:pt>
                <c:pt idx="2">
                  <c:v>Senior Manager</c:v>
                </c:pt>
              </c:strCache>
            </c:strRef>
          </c:cat>
          <c:val>
            <c:numRef>
              <c:f>Sheet1!$B$2:$B$4</c:f>
              <c:numCache>
                <c:formatCode>General</c:formatCode>
                <c:ptCount val="3"/>
                <c:pt idx="0">
                  <c:v>26</c:v>
                </c:pt>
                <c:pt idx="1">
                  <c:v>10</c:v>
                </c:pt>
                <c:pt idx="2">
                  <c:v>9</c:v>
                </c:pt>
              </c:numCache>
            </c:numRef>
          </c:val>
          <c:extLst>
            <c:ext xmlns:c16="http://schemas.microsoft.com/office/drawing/2014/chart" uri="{C3380CC4-5D6E-409C-BE32-E72D297353CC}">
              <c16:uniqueId val="{00000000-DF87-40D2-80E9-BBE4D1036B29}"/>
            </c:ext>
          </c:extLst>
        </c:ser>
        <c:ser>
          <c:idx val="1"/>
          <c:order val="1"/>
          <c:tx>
            <c:strRef>
              <c:f>Sheet1!$C$1</c:f>
              <c:strCache>
                <c:ptCount val="1"/>
                <c:pt idx="0">
                  <c:v>Male</c:v>
                </c:pt>
              </c:strCache>
            </c:strRef>
          </c:tx>
          <c:spPr>
            <a:solidFill>
              <a:srgbClr val="C00000"/>
            </a:solidFill>
            <a:ln>
              <a:noFill/>
            </a:ln>
            <a:effectLst/>
            <a:sp3d/>
          </c:spPr>
          <c:invertIfNegative val="0"/>
          <c:dLbls>
            <c:dLbl>
              <c:idx val="1"/>
              <c:layout>
                <c:manualLayout>
                  <c:x val="2.5961381116855601E-3"/>
                  <c:y val="-9.0566037735850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87-40D2-80E9-BBE4D1036B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Practitioner</c:v>
                </c:pt>
                <c:pt idx="1">
                  <c:v>First Line Manager</c:v>
                </c:pt>
                <c:pt idx="2">
                  <c:v>Senior Manager</c:v>
                </c:pt>
              </c:strCache>
            </c:strRef>
          </c:cat>
          <c:val>
            <c:numRef>
              <c:f>Sheet1!$C$2:$C$4</c:f>
              <c:numCache>
                <c:formatCode>General</c:formatCode>
                <c:ptCount val="3"/>
                <c:pt idx="0">
                  <c:v>8</c:v>
                </c:pt>
                <c:pt idx="1">
                  <c:v>2</c:v>
                </c:pt>
                <c:pt idx="2">
                  <c:v>5</c:v>
                </c:pt>
              </c:numCache>
            </c:numRef>
          </c:val>
          <c:extLst>
            <c:ext xmlns:c16="http://schemas.microsoft.com/office/drawing/2014/chart" uri="{C3380CC4-5D6E-409C-BE32-E72D297353CC}">
              <c16:uniqueId val="{00000002-DF87-40D2-80E9-BBE4D1036B29}"/>
            </c:ext>
          </c:extLst>
        </c:ser>
        <c:dLbls>
          <c:showLegendKey val="0"/>
          <c:showVal val="0"/>
          <c:showCatName val="0"/>
          <c:showSerName val="0"/>
          <c:showPercent val="0"/>
          <c:showBubbleSize val="0"/>
        </c:dLbls>
        <c:gapWidth val="150"/>
        <c:shape val="box"/>
        <c:axId val="236542992"/>
        <c:axId val="236543384"/>
        <c:axId val="0"/>
      </c:bar3DChart>
      <c:catAx>
        <c:axId val="236542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6543384"/>
        <c:crosses val="autoZero"/>
        <c:auto val="1"/>
        <c:lblAlgn val="ctr"/>
        <c:lblOffset val="100"/>
        <c:noMultiLvlLbl val="0"/>
      </c:catAx>
      <c:valAx>
        <c:axId val="236543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6542992"/>
        <c:crosses val="autoZero"/>
        <c:crossBetween val="between"/>
      </c:valAx>
      <c:spPr>
        <a:noFill/>
        <a:ln>
          <a:noFill/>
        </a:ln>
        <a:effectLst/>
      </c:spPr>
    </c:plotArea>
    <c:legend>
      <c:legendPos val="b"/>
      <c:layout>
        <c:manualLayout>
          <c:xMode val="edge"/>
          <c:yMode val="edge"/>
          <c:x val="0.40594554467437527"/>
          <c:y val="0.91871107596037738"/>
          <c:w val="0.22705098232653428"/>
          <c:h val="8.128892403962265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527145554862673E-3"/>
          <c:y val="3.466270001648105E-2"/>
          <c:w val="0.99226630475468303"/>
          <c:h val="0.85917810980160803"/>
        </c:manualLayout>
      </c:layout>
      <c:pie3DChart>
        <c:varyColors val="1"/>
        <c:ser>
          <c:idx val="0"/>
          <c:order val="0"/>
          <c:tx>
            <c:strRef>
              <c:f>Sheet1!$B$1</c:f>
              <c:strCache>
                <c:ptCount val="1"/>
                <c:pt idx="0">
                  <c:v>Sales</c:v>
                </c:pt>
              </c:strCache>
            </c:strRef>
          </c:tx>
          <c:explosion val="25"/>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9E2C-44F9-95E6-CD1999ED00D9}"/>
              </c:ext>
            </c:extLst>
          </c:dPt>
          <c:dPt>
            <c:idx val="1"/>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3-9E2C-44F9-95E6-CD1999ED00D9}"/>
              </c:ext>
            </c:extLst>
          </c:dPt>
          <c:dPt>
            <c:idx val="2"/>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5-9E2C-44F9-95E6-CD1999ED00D9}"/>
              </c:ext>
            </c:extLst>
          </c:dPt>
          <c:dPt>
            <c:idx val="3"/>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9E2C-44F9-95E6-CD1999ED00D9}"/>
              </c:ext>
            </c:extLst>
          </c:dPt>
          <c:dPt>
            <c:idx val="4"/>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9E2C-44F9-95E6-CD1999ED00D9}"/>
              </c:ext>
            </c:extLst>
          </c:dPt>
          <c:dLbls>
            <c:dLbl>
              <c:idx val="0"/>
              <c:layout>
                <c:manualLayout>
                  <c:x val="-8.9841889244750978E-2"/>
                  <c:y val="-0.34817013066221292"/>
                </c:manualLayout>
              </c:layout>
              <c:tx>
                <c:rich>
                  <a:bodyPr/>
                  <a:lstStyle/>
                  <a:p>
                    <a:fld id="{186624F4-CD86-4D06-A9A0-58AEC99F00E5}" type="VALUE">
                      <a:rPr lang="en-US" smtClean="0"/>
                      <a:pPr/>
                      <a:t>[VALUE]</a:t>
                    </a:fld>
                    <a:endParaRPr lang="en-US" dirty="0"/>
                  </a:p>
                  <a:p>
                    <a:r>
                      <a:rPr lang="en-US" dirty="0"/>
                      <a:t>(90%)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2C-44F9-95E6-CD1999ED00D9}"/>
                </c:ext>
              </c:extLst>
            </c:dLbl>
            <c:dLbl>
              <c:idx val="1"/>
              <c:layout>
                <c:manualLayout>
                  <c:x val="3.0361659565852905E-2"/>
                  <c:y val="6.0689327940424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2C-44F9-95E6-CD1999ED00D9}"/>
                </c:ext>
              </c:extLst>
            </c:dLbl>
            <c:dLbl>
              <c:idx val="2"/>
              <c:layout>
                <c:manualLayout>
                  <c:x val="1.5152764101118798E-2"/>
                  <c:y val="6.1992905798706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2C-44F9-95E6-CD1999ED00D9}"/>
                </c:ext>
              </c:extLst>
            </c:dLbl>
            <c:dLbl>
              <c:idx val="3"/>
              <c:layout>
                <c:manualLayout>
                  <c:x val="7.9269522920045118E-3"/>
                  <c:y val="4.9994278869924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2C-44F9-95E6-CD1999ED00D9}"/>
                </c:ext>
              </c:extLst>
            </c:dLbl>
            <c:dLbl>
              <c:idx val="4"/>
              <c:layout>
                <c:manualLayout>
                  <c:x val="3.0486701228234487E-3"/>
                  <c:y val="4.53281461753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2C-44F9-95E6-CD1999ED00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Family &amp; Child Care</c:v>
                </c:pt>
                <c:pt idx="1">
                  <c:v>Mental Health</c:v>
                </c:pt>
                <c:pt idx="2">
                  <c:v>Physical Health &amp; Disability</c:v>
                </c:pt>
                <c:pt idx="3">
                  <c:v>Learning Disability</c:v>
                </c:pt>
                <c:pt idx="4">
                  <c:v>Older People</c:v>
                </c:pt>
              </c:strCache>
            </c:strRef>
          </c:cat>
          <c:val>
            <c:numRef>
              <c:f>Sheet1!$B$2:$B$6</c:f>
              <c:numCache>
                <c:formatCode>General</c:formatCode>
                <c:ptCount val="5"/>
                <c:pt idx="0">
                  <c:v>54</c:v>
                </c:pt>
                <c:pt idx="1">
                  <c:v>3</c:v>
                </c:pt>
                <c:pt idx="2">
                  <c:v>1</c:v>
                </c:pt>
                <c:pt idx="3">
                  <c:v>1</c:v>
                </c:pt>
                <c:pt idx="4">
                  <c:v>1</c:v>
                </c:pt>
              </c:numCache>
            </c:numRef>
          </c:val>
          <c:extLst>
            <c:ext xmlns:c16="http://schemas.microsoft.com/office/drawing/2014/chart" uri="{C3380CC4-5D6E-409C-BE32-E72D297353CC}">
              <c16:uniqueId val="{0000000A-9E2C-44F9-95E6-CD1999ED00D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Female</c:v>
                </c:pt>
              </c:strCache>
            </c:strRef>
          </c:tx>
          <c:spPr>
            <a:solidFill>
              <a:srgbClr val="00B050"/>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1-3 years</c:v>
                </c:pt>
                <c:pt idx="1">
                  <c:v>4-6 years</c:v>
                </c:pt>
                <c:pt idx="2">
                  <c:v>7-9 years</c:v>
                </c:pt>
                <c:pt idx="3">
                  <c:v>10-12 years</c:v>
                </c:pt>
                <c:pt idx="4">
                  <c:v>13-15 years</c:v>
                </c:pt>
                <c:pt idx="5">
                  <c:v>16-18 years</c:v>
                </c:pt>
                <c:pt idx="6">
                  <c:v>19-21 years</c:v>
                </c:pt>
                <c:pt idx="7">
                  <c:v>22-24 years</c:v>
                </c:pt>
                <c:pt idx="8">
                  <c:v>25-27 years</c:v>
                </c:pt>
                <c:pt idx="9">
                  <c:v>28-30 years</c:v>
                </c:pt>
                <c:pt idx="10">
                  <c:v>31+ years</c:v>
                </c:pt>
              </c:strCache>
            </c:strRef>
          </c:cat>
          <c:val>
            <c:numRef>
              <c:f>Sheet1!$B$2:$B$12</c:f>
              <c:numCache>
                <c:formatCode>General</c:formatCode>
                <c:ptCount val="11"/>
                <c:pt idx="0">
                  <c:v>8</c:v>
                </c:pt>
                <c:pt idx="1">
                  <c:v>5</c:v>
                </c:pt>
                <c:pt idx="2">
                  <c:v>6</c:v>
                </c:pt>
                <c:pt idx="3">
                  <c:v>6</c:v>
                </c:pt>
                <c:pt idx="4">
                  <c:v>5</c:v>
                </c:pt>
                <c:pt idx="5">
                  <c:v>2</c:v>
                </c:pt>
                <c:pt idx="6">
                  <c:v>2</c:v>
                </c:pt>
                <c:pt idx="7">
                  <c:v>3</c:v>
                </c:pt>
                <c:pt idx="8">
                  <c:v>5</c:v>
                </c:pt>
              </c:numCache>
            </c:numRef>
          </c:val>
          <c:extLst>
            <c:ext xmlns:c16="http://schemas.microsoft.com/office/drawing/2014/chart" uri="{C3380CC4-5D6E-409C-BE32-E72D297353CC}">
              <c16:uniqueId val="{00000000-847F-4330-9562-4740927D81E5}"/>
            </c:ext>
          </c:extLst>
        </c:ser>
        <c:ser>
          <c:idx val="1"/>
          <c:order val="1"/>
          <c:tx>
            <c:strRef>
              <c:f>Sheet1!$C$1</c:f>
              <c:strCache>
                <c:ptCount val="1"/>
                <c:pt idx="0">
                  <c:v>Male</c:v>
                </c:pt>
              </c:strCache>
            </c:strRef>
          </c:tx>
          <c:spPr>
            <a:solidFill>
              <a:srgbClr val="C00000"/>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1-3 years</c:v>
                </c:pt>
                <c:pt idx="1">
                  <c:v>4-6 years</c:v>
                </c:pt>
                <c:pt idx="2">
                  <c:v>7-9 years</c:v>
                </c:pt>
                <c:pt idx="3">
                  <c:v>10-12 years</c:v>
                </c:pt>
                <c:pt idx="4">
                  <c:v>13-15 years</c:v>
                </c:pt>
                <c:pt idx="5">
                  <c:v>16-18 years</c:v>
                </c:pt>
                <c:pt idx="6">
                  <c:v>19-21 years</c:v>
                </c:pt>
                <c:pt idx="7">
                  <c:v>22-24 years</c:v>
                </c:pt>
                <c:pt idx="8">
                  <c:v>25-27 years</c:v>
                </c:pt>
                <c:pt idx="9">
                  <c:v>28-30 years</c:v>
                </c:pt>
                <c:pt idx="10">
                  <c:v>31+ years</c:v>
                </c:pt>
              </c:strCache>
            </c:strRef>
          </c:cat>
          <c:val>
            <c:numRef>
              <c:f>Sheet1!$C$2:$C$12</c:f>
              <c:numCache>
                <c:formatCode>General</c:formatCode>
                <c:ptCount val="11"/>
                <c:pt idx="0">
                  <c:v>2</c:v>
                </c:pt>
                <c:pt idx="1">
                  <c:v>2</c:v>
                </c:pt>
                <c:pt idx="2">
                  <c:v>2</c:v>
                </c:pt>
                <c:pt idx="4">
                  <c:v>1</c:v>
                </c:pt>
                <c:pt idx="5">
                  <c:v>1</c:v>
                </c:pt>
                <c:pt idx="7">
                  <c:v>1</c:v>
                </c:pt>
                <c:pt idx="8">
                  <c:v>2</c:v>
                </c:pt>
                <c:pt idx="9">
                  <c:v>1</c:v>
                </c:pt>
                <c:pt idx="10">
                  <c:v>1</c:v>
                </c:pt>
              </c:numCache>
            </c:numRef>
          </c:val>
          <c:extLst>
            <c:ext xmlns:c16="http://schemas.microsoft.com/office/drawing/2014/chart" uri="{C3380CC4-5D6E-409C-BE32-E72D297353CC}">
              <c16:uniqueId val="{00000001-847F-4330-9562-4740927D81E5}"/>
            </c:ext>
          </c:extLst>
        </c:ser>
        <c:dLbls>
          <c:showLegendKey val="0"/>
          <c:showVal val="0"/>
          <c:showCatName val="0"/>
          <c:showSerName val="0"/>
          <c:showPercent val="0"/>
          <c:showBubbleSize val="0"/>
        </c:dLbls>
        <c:gapWidth val="150"/>
        <c:shape val="box"/>
        <c:axId val="331085464"/>
        <c:axId val="331085856"/>
        <c:axId val="0"/>
      </c:bar3DChart>
      <c:catAx>
        <c:axId val="331085464"/>
        <c:scaling>
          <c:orientation val="minMax"/>
        </c:scaling>
        <c:delete val="0"/>
        <c:axPos val="b"/>
        <c:numFmt formatCode="General" sourceLinked="0"/>
        <c:majorTickMark val="out"/>
        <c:minorTickMark val="none"/>
        <c:tickLblPos val="nextTo"/>
        <c:txPr>
          <a:bodyPr/>
          <a:lstStyle/>
          <a:p>
            <a:pPr>
              <a:defRPr sz="1200" b="1"/>
            </a:pPr>
            <a:endParaRPr lang="en-US"/>
          </a:p>
        </c:txPr>
        <c:crossAx val="331085856"/>
        <c:crosses val="autoZero"/>
        <c:auto val="1"/>
        <c:lblAlgn val="ctr"/>
        <c:lblOffset val="100"/>
        <c:noMultiLvlLbl val="0"/>
      </c:catAx>
      <c:valAx>
        <c:axId val="331085856"/>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331085464"/>
        <c:crosses val="autoZero"/>
        <c:crossBetween val="between"/>
      </c:valAx>
    </c:plotArea>
    <c:legend>
      <c:legendPos val="b"/>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
          <c:w val="1"/>
          <c:h val="0.88904091516862283"/>
        </c:manualLayout>
      </c:layout>
      <c:pie3DChart>
        <c:varyColors val="1"/>
        <c:ser>
          <c:idx val="0"/>
          <c:order val="0"/>
          <c:tx>
            <c:strRef>
              <c:f>Sheet1!$B$1</c:f>
              <c:strCache>
                <c:ptCount val="1"/>
                <c:pt idx="0">
                  <c:v>Column1</c:v>
                </c:pt>
              </c:strCache>
            </c:strRef>
          </c:tx>
          <c:explosion val="25"/>
          <c:dPt>
            <c:idx val="0"/>
            <c:bubble3D val="0"/>
            <c:spPr>
              <a:solidFill>
                <a:srgbClr val="C00000"/>
              </a:solidFill>
            </c:spPr>
            <c:extLst>
              <c:ext xmlns:c16="http://schemas.microsoft.com/office/drawing/2014/chart" uri="{C3380CC4-5D6E-409C-BE32-E72D297353CC}">
                <c16:uniqueId val="{00000001-3D4C-48C3-8186-D3BEC73E1D14}"/>
              </c:ext>
            </c:extLst>
          </c:dPt>
          <c:dPt>
            <c:idx val="1"/>
            <c:bubble3D val="0"/>
            <c:spPr>
              <a:solidFill>
                <a:schemeClr val="accent1">
                  <a:lumMod val="75000"/>
                </a:schemeClr>
              </a:solidFill>
            </c:spPr>
            <c:extLst>
              <c:ext xmlns:c16="http://schemas.microsoft.com/office/drawing/2014/chart" uri="{C3380CC4-5D6E-409C-BE32-E72D297353CC}">
                <c16:uniqueId val="{00000003-3D4C-48C3-8186-D3BEC73E1D14}"/>
              </c:ext>
            </c:extLst>
          </c:dPt>
          <c:dPt>
            <c:idx val="2"/>
            <c:bubble3D val="0"/>
            <c:explosion val="32"/>
            <c:spPr>
              <a:solidFill>
                <a:srgbClr val="00B050"/>
              </a:solidFill>
            </c:spPr>
            <c:extLst>
              <c:ext xmlns:c16="http://schemas.microsoft.com/office/drawing/2014/chart" uri="{C3380CC4-5D6E-409C-BE32-E72D297353CC}">
                <c16:uniqueId val="{00000005-3D4C-48C3-8186-D3BEC73E1D14}"/>
              </c:ext>
            </c:extLst>
          </c:dPt>
          <c:dPt>
            <c:idx val="3"/>
            <c:bubble3D val="0"/>
            <c:spPr>
              <a:solidFill>
                <a:srgbClr val="002060"/>
              </a:solidFill>
            </c:spPr>
            <c:extLst>
              <c:ext xmlns:c16="http://schemas.microsoft.com/office/drawing/2014/chart" uri="{C3380CC4-5D6E-409C-BE32-E72D297353CC}">
                <c16:uniqueId val="{00000007-3D4C-48C3-8186-D3BEC73E1D14}"/>
              </c:ext>
            </c:extLst>
          </c:dPt>
          <c:dLbls>
            <c:dLbl>
              <c:idx val="0"/>
              <c:layout>
                <c:manualLayout>
                  <c:x val="-0.10837020165904201"/>
                  <c:y val="7.2317348756772107E-2"/>
                </c:manualLayout>
              </c:layout>
              <c:tx>
                <c:rich>
                  <a:bodyPr/>
                  <a:lstStyle/>
                  <a:p>
                    <a:r>
                      <a:rPr lang="en-US" dirty="0"/>
                      <a:t>23</a:t>
                    </a:r>
                  </a:p>
                  <a:p>
                    <a:r>
                      <a:rPr lang="en-US" dirty="0"/>
                      <a:t>(24%)</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4C-48C3-8186-D3BEC73E1D14}"/>
                </c:ext>
              </c:extLst>
            </c:dLbl>
            <c:dLbl>
              <c:idx val="1"/>
              <c:layout>
                <c:manualLayout>
                  <c:x val="-7.3580023598630043E-2"/>
                  <c:y val="-0.14447486142143845"/>
                </c:manualLayout>
              </c:layout>
              <c:tx>
                <c:rich>
                  <a:bodyPr/>
                  <a:lstStyle/>
                  <a:p>
                    <a:r>
                      <a:rPr lang="en-US" dirty="0"/>
                      <a:t>9</a:t>
                    </a:r>
                  </a:p>
                  <a:p>
                    <a:r>
                      <a:rPr lang="en-US" dirty="0"/>
                      <a:t>(10%)</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4C-48C3-8186-D3BEC73E1D14}"/>
                </c:ext>
              </c:extLst>
            </c:dLbl>
            <c:dLbl>
              <c:idx val="2"/>
              <c:layout>
                <c:manualLayout>
                  <c:x val="8.4418854356584791E-2"/>
                  <c:y val="-0.37414302963954954"/>
                </c:manualLayout>
              </c:layout>
              <c:tx>
                <c:rich>
                  <a:bodyPr/>
                  <a:lstStyle/>
                  <a:p>
                    <a:r>
                      <a:rPr lang="en-US" dirty="0"/>
                      <a:t>39</a:t>
                    </a:r>
                  </a:p>
                  <a:p>
                    <a:r>
                      <a:rPr lang="en-US" dirty="0"/>
                      <a:t>(42%)</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4C-48C3-8186-D3BEC73E1D14}"/>
                </c:ext>
              </c:extLst>
            </c:dLbl>
            <c:dLbl>
              <c:idx val="3"/>
              <c:layout>
                <c:manualLayout>
                  <c:x val="9.1761936741569752E-2"/>
                  <c:y val="8.9327837888699163E-2"/>
                </c:manualLayout>
              </c:layout>
              <c:tx>
                <c:rich>
                  <a:bodyPr/>
                  <a:lstStyle/>
                  <a:p>
                    <a:r>
                      <a:rPr lang="en-US" dirty="0"/>
                      <a:t>23</a:t>
                    </a:r>
                  </a:p>
                  <a:p>
                    <a:r>
                      <a:rPr lang="en-US" dirty="0"/>
                      <a:t>(24%)</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4C-48C3-8186-D3BEC73E1D14}"/>
                </c:ext>
              </c:extLst>
            </c:dLbl>
            <c:spPr>
              <a:noFill/>
              <a:ln>
                <a:noFill/>
              </a:ln>
              <a:effectLst/>
            </c:spPr>
            <c:txPr>
              <a:bodyPr/>
              <a:lstStyle/>
              <a:p>
                <a:pPr>
                  <a:defRPr b="1"/>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Sheet1!$A$2:$A$5</c:f>
              <c:strCache>
                <c:ptCount val="4"/>
                <c:pt idx="0">
                  <c:v>Honesty</c:v>
                </c:pt>
                <c:pt idx="1">
                  <c:v>Unresponsiveness</c:v>
                </c:pt>
                <c:pt idx="2">
                  <c:v>Respect/Relationship</c:v>
                </c:pt>
                <c:pt idx="3">
                  <c:v>Technical</c:v>
                </c:pt>
              </c:strCache>
            </c:strRef>
          </c:cat>
          <c:val>
            <c:numRef>
              <c:f>Sheet1!$B$2:$B$5</c:f>
              <c:numCache>
                <c:formatCode>General</c:formatCode>
                <c:ptCount val="4"/>
                <c:pt idx="0">
                  <c:v>23</c:v>
                </c:pt>
                <c:pt idx="1">
                  <c:v>9</c:v>
                </c:pt>
                <c:pt idx="2">
                  <c:v>39</c:v>
                </c:pt>
                <c:pt idx="3">
                  <c:v>23</c:v>
                </c:pt>
              </c:numCache>
            </c:numRef>
          </c:val>
          <c:extLst>
            <c:ext xmlns:c16="http://schemas.microsoft.com/office/drawing/2014/chart" uri="{C3380CC4-5D6E-409C-BE32-E72D297353CC}">
              <c16:uniqueId val="{00000008-3D4C-48C3-8186-D3BEC73E1D14}"/>
            </c:ext>
          </c:extLst>
        </c:ser>
        <c:dLbls>
          <c:showLegendKey val="0"/>
          <c:showVal val="0"/>
          <c:showCatName val="0"/>
          <c:showSerName val="0"/>
          <c:showPercent val="0"/>
          <c:showBubbleSize val="0"/>
          <c:showLeaderLines val="1"/>
        </c:dLbls>
      </c:pie3DChart>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951DB-58C6-44E0-95FE-B01708990855}" type="doc">
      <dgm:prSet loTypeId="urn:microsoft.com/office/officeart/2005/8/layout/hProcess9" loCatId="process" qsTypeId="urn:microsoft.com/office/officeart/2005/8/quickstyle/simple1" qsCatId="simple" csTypeId="urn:microsoft.com/office/officeart/2005/8/colors/accent1_2" csCatId="accent1" phldr="1"/>
      <dgm:spPr/>
    </dgm:pt>
    <dgm:pt modelId="{EC4FA3A7-C43A-4587-AF39-556D1099D1DD}">
      <dgm:prSet phldrT="[Text]"/>
      <dgm:spPr>
        <a:solidFill>
          <a:srgbClr val="C00000"/>
        </a:solidFill>
      </dgm:spPr>
      <dgm:t>
        <a:bodyPr/>
        <a:lstStyle/>
        <a:p>
          <a:r>
            <a:rPr lang="en-GB" b="1" dirty="0"/>
            <a:t>All Complaints 2006-2015</a:t>
          </a:r>
        </a:p>
        <a:p>
          <a:r>
            <a:rPr lang="en-GB" b="1" dirty="0"/>
            <a:t>n=368</a:t>
          </a:r>
        </a:p>
      </dgm:t>
    </dgm:pt>
    <dgm:pt modelId="{B72A4413-DABC-4FA3-8547-F8DA6C8461CF}" type="parTrans" cxnId="{1F03FB18-F2C5-4B6D-956D-80C469192112}">
      <dgm:prSet/>
      <dgm:spPr/>
      <dgm:t>
        <a:bodyPr/>
        <a:lstStyle/>
        <a:p>
          <a:endParaRPr lang="en-GB"/>
        </a:p>
      </dgm:t>
    </dgm:pt>
    <dgm:pt modelId="{A724BD74-30DA-4A73-85AA-121566E23816}" type="sibTrans" cxnId="{1F03FB18-F2C5-4B6D-956D-80C469192112}">
      <dgm:prSet/>
      <dgm:spPr/>
      <dgm:t>
        <a:bodyPr/>
        <a:lstStyle/>
        <a:p>
          <a:endParaRPr lang="en-GB"/>
        </a:p>
      </dgm:t>
    </dgm:pt>
    <dgm:pt modelId="{03C69D88-8814-4CBA-AB16-74BF151A1960}">
      <dgm:prSet phldrT="[Text]"/>
      <dgm:spPr>
        <a:solidFill>
          <a:schemeClr val="accent1">
            <a:lumMod val="50000"/>
          </a:schemeClr>
        </a:solidFill>
      </dgm:spPr>
      <dgm:t>
        <a:bodyPr/>
        <a:lstStyle/>
        <a:p>
          <a:r>
            <a:rPr lang="en-GB" b="1" dirty="0"/>
            <a:t>Data Examined              to Date  from              2006-2010</a:t>
          </a:r>
        </a:p>
        <a:p>
          <a:r>
            <a:rPr lang="en-GB" b="1" dirty="0"/>
            <a:t>(n=79)</a:t>
          </a:r>
        </a:p>
      </dgm:t>
    </dgm:pt>
    <dgm:pt modelId="{5074F735-20E0-4654-96DC-961736B31B94}" type="parTrans" cxnId="{1E7D1F5E-0607-4B3A-95A5-B5CDF62AAC88}">
      <dgm:prSet/>
      <dgm:spPr/>
      <dgm:t>
        <a:bodyPr/>
        <a:lstStyle/>
        <a:p>
          <a:endParaRPr lang="en-GB"/>
        </a:p>
      </dgm:t>
    </dgm:pt>
    <dgm:pt modelId="{8CCA944A-5AD8-45B3-972A-EE938B0D6544}" type="sibTrans" cxnId="{1E7D1F5E-0607-4B3A-95A5-B5CDF62AAC88}">
      <dgm:prSet/>
      <dgm:spPr/>
      <dgm:t>
        <a:bodyPr/>
        <a:lstStyle/>
        <a:p>
          <a:endParaRPr lang="en-GB"/>
        </a:p>
      </dgm:t>
    </dgm:pt>
    <dgm:pt modelId="{FE293240-B8B7-4E11-96FA-9645200EAE66}">
      <dgm:prSet phldrT="[Text]"/>
      <dgm:spPr>
        <a:solidFill>
          <a:srgbClr val="00B050"/>
        </a:solidFill>
      </dgm:spPr>
      <dgm:t>
        <a:bodyPr/>
        <a:lstStyle/>
        <a:p>
          <a:r>
            <a:rPr lang="en-GB" b="1" dirty="0"/>
            <a:t>Included in Analysis to Date = 60 cases from 2006-2010</a:t>
          </a:r>
        </a:p>
        <a:p>
          <a:r>
            <a:rPr lang="en-GB" b="1" dirty="0"/>
            <a:t>(19 Excluded)</a:t>
          </a:r>
        </a:p>
      </dgm:t>
    </dgm:pt>
    <dgm:pt modelId="{FEE0C9CA-6E10-47AC-AE1B-39A578657241}" type="parTrans" cxnId="{6E671FEE-90C3-45C7-A501-06882F67BD66}">
      <dgm:prSet/>
      <dgm:spPr/>
      <dgm:t>
        <a:bodyPr/>
        <a:lstStyle/>
        <a:p>
          <a:endParaRPr lang="en-GB"/>
        </a:p>
      </dgm:t>
    </dgm:pt>
    <dgm:pt modelId="{B2F91412-4BFD-458D-A41E-31BF122C3C16}" type="sibTrans" cxnId="{6E671FEE-90C3-45C7-A501-06882F67BD66}">
      <dgm:prSet/>
      <dgm:spPr/>
      <dgm:t>
        <a:bodyPr/>
        <a:lstStyle/>
        <a:p>
          <a:endParaRPr lang="en-GB"/>
        </a:p>
      </dgm:t>
    </dgm:pt>
    <dgm:pt modelId="{A7CE4B29-F1C6-419D-B2A8-4BA26B314F4F}">
      <dgm:prSet phldrT="[Text]"/>
      <dgm:spPr>
        <a:solidFill>
          <a:srgbClr val="0070C0"/>
        </a:solidFill>
      </dgm:spPr>
      <dgm:t>
        <a:bodyPr/>
        <a:lstStyle/>
        <a:p>
          <a:r>
            <a:rPr lang="en-GB" b="1" dirty="0"/>
            <a:t>Complaints by Service Users/ Carers?                           n=190 (51.6%)</a:t>
          </a:r>
        </a:p>
      </dgm:t>
    </dgm:pt>
    <dgm:pt modelId="{B7228AC2-F4F9-40BD-9A87-00FB416EBD62}" type="parTrans" cxnId="{FEE850CD-3DFC-4396-9435-19BFA473CC32}">
      <dgm:prSet/>
      <dgm:spPr/>
      <dgm:t>
        <a:bodyPr/>
        <a:lstStyle/>
        <a:p>
          <a:endParaRPr lang="en-GB"/>
        </a:p>
      </dgm:t>
    </dgm:pt>
    <dgm:pt modelId="{A91CACA2-9B67-4C6E-BD6B-CA5E0C62DB21}" type="sibTrans" cxnId="{FEE850CD-3DFC-4396-9435-19BFA473CC32}">
      <dgm:prSet/>
      <dgm:spPr/>
      <dgm:t>
        <a:bodyPr/>
        <a:lstStyle/>
        <a:p>
          <a:endParaRPr lang="en-GB"/>
        </a:p>
      </dgm:t>
    </dgm:pt>
    <dgm:pt modelId="{22BEA6CA-0B71-4748-B039-CA527D0B9157}" type="pres">
      <dgm:prSet presAssocID="{B78951DB-58C6-44E0-95FE-B01708990855}" presName="CompostProcess" presStyleCnt="0">
        <dgm:presLayoutVars>
          <dgm:dir/>
          <dgm:resizeHandles val="exact"/>
        </dgm:presLayoutVars>
      </dgm:prSet>
      <dgm:spPr/>
    </dgm:pt>
    <dgm:pt modelId="{B9DADD2D-F913-4035-B1CA-899354484B00}" type="pres">
      <dgm:prSet presAssocID="{B78951DB-58C6-44E0-95FE-B01708990855}" presName="arrow" presStyleLbl="bgShp" presStyleIdx="0" presStyleCnt="1"/>
      <dgm:spPr>
        <a:solidFill>
          <a:srgbClr val="002060"/>
        </a:solidFill>
      </dgm:spPr>
    </dgm:pt>
    <dgm:pt modelId="{25CB6DEB-B541-4613-B4AD-835F35AADD71}" type="pres">
      <dgm:prSet presAssocID="{B78951DB-58C6-44E0-95FE-B01708990855}" presName="linearProcess" presStyleCnt="0"/>
      <dgm:spPr/>
    </dgm:pt>
    <dgm:pt modelId="{6BC66EB0-0125-4E68-B5C7-DE9981E33A2A}" type="pres">
      <dgm:prSet presAssocID="{EC4FA3A7-C43A-4587-AF39-556D1099D1DD}" presName="textNode" presStyleLbl="node1" presStyleIdx="0" presStyleCnt="4">
        <dgm:presLayoutVars>
          <dgm:bulletEnabled val="1"/>
        </dgm:presLayoutVars>
      </dgm:prSet>
      <dgm:spPr/>
    </dgm:pt>
    <dgm:pt modelId="{D533E06F-2ECC-4856-B458-E28063384880}" type="pres">
      <dgm:prSet presAssocID="{A724BD74-30DA-4A73-85AA-121566E23816}" presName="sibTrans" presStyleCnt="0"/>
      <dgm:spPr/>
    </dgm:pt>
    <dgm:pt modelId="{4C377C45-C836-4D87-B353-A24531F81F0D}" type="pres">
      <dgm:prSet presAssocID="{A7CE4B29-F1C6-419D-B2A8-4BA26B314F4F}" presName="textNode" presStyleLbl="node1" presStyleIdx="1" presStyleCnt="4">
        <dgm:presLayoutVars>
          <dgm:bulletEnabled val="1"/>
        </dgm:presLayoutVars>
      </dgm:prSet>
      <dgm:spPr/>
    </dgm:pt>
    <dgm:pt modelId="{C2B6BCBD-E11B-46C2-8162-EBD8BCB5ED65}" type="pres">
      <dgm:prSet presAssocID="{A91CACA2-9B67-4C6E-BD6B-CA5E0C62DB21}" presName="sibTrans" presStyleCnt="0"/>
      <dgm:spPr/>
    </dgm:pt>
    <dgm:pt modelId="{4F2A178B-665D-45E4-95F7-AA567DE422AA}" type="pres">
      <dgm:prSet presAssocID="{03C69D88-8814-4CBA-AB16-74BF151A1960}" presName="textNode" presStyleLbl="node1" presStyleIdx="2" presStyleCnt="4">
        <dgm:presLayoutVars>
          <dgm:bulletEnabled val="1"/>
        </dgm:presLayoutVars>
      </dgm:prSet>
      <dgm:spPr/>
    </dgm:pt>
    <dgm:pt modelId="{A0C60B17-21EC-4054-9185-C13AF405BB2D}" type="pres">
      <dgm:prSet presAssocID="{8CCA944A-5AD8-45B3-972A-EE938B0D6544}" presName="sibTrans" presStyleCnt="0"/>
      <dgm:spPr/>
    </dgm:pt>
    <dgm:pt modelId="{B32E4319-A670-49B8-B91B-ED45FFD8CA0A}" type="pres">
      <dgm:prSet presAssocID="{FE293240-B8B7-4E11-96FA-9645200EAE66}" presName="textNode" presStyleLbl="node1" presStyleIdx="3" presStyleCnt="4">
        <dgm:presLayoutVars>
          <dgm:bulletEnabled val="1"/>
        </dgm:presLayoutVars>
      </dgm:prSet>
      <dgm:spPr/>
    </dgm:pt>
  </dgm:ptLst>
  <dgm:cxnLst>
    <dgm:cxn modelId="{76613BED-4CAF-487B-AD9C-6E8C506414E5}" type="presOf" srcId="{FE293240-B8B7-4E11-96FA-9645200EAE66}" destId="{B32E4319-A670-49B8-B91B-ED45FFD8CA0A}" srcOrd="0" destOrd="0" presId="urn:microsoft.com/office/officeart/2005/8/layout/hProcess9"/>
    <dgm:cxn modelId="{648E61F2-A4A2-4083-BEBF-33BACF312029}" type="presOf" srcId="{A7CE4B29-F1C6-419D-B2A8-4BA26B314F4F}" destId="{4C377C45-C836-4D87-B353-A24531F81F0D}" srcOrd="0" destOrd="0" presId="urn:microsoft.com/office/officeart/2005/8/layout/hProcess9"/>
    <dgm:cxn modelId="{F74562B2-031E-4876-9827-AAE1496AA8D5}" type="presOf" srcId="{B78951DB-58C6-44E0-95FE-B01708990855}" destId="{22BEA6CA-0B71-4748-B039-CA527D0B9157}" srcOrd="0" destOrd="0" presId="urn:microsoft.com/office/officeart/2005/8/layout/hProcess9"/>
    <dgm:cxn modelId="{1E7D1F5E-0607-4B3A-95A5-B5CDF62AAC88}" srcId="{B78951DB-58C6-44E0-95FE-B01708990855}" destId="{03C69D88-8814-4CBA-AB16-74BF151A1960}" srcOrd="2" destOrd="0" parTransId="{5074F735-20E0-4654-96DC-961736B31B94}" sibTransId="{8CCA944A-5AD8-45B3-972A-EE938B0D6544}"/>
    <dgm:cxn modelId="{FEE850CD-3DFC-4396-9435-19BFA473CC32}" srcId="{B78951DB-58C6-44E0-95FE-B01708990855}" destId="{A7CE4B29-F1C6-419D-B2A8-4BA26B314F4F}" srcOrd="1" destOrd="0" parTransId="{B7228AC2-F4F9-40BD-9A87-00FB416EBD62}" sibTransId="{A91CACA2-9B67-4C6E-BD6B-CA5E0C62DB21}"/>
    <dgm:cxn modelId="{F2B5DA5C-51F0-4456-9C3C-9AE8F06D0386}" type="presOf" srcId="{03C69D88-8814-4CBA-AB16-74BF151A1960}" destId="{4F2A178B-665D-45E4-95F7-AA567DE422AA}" srcOrd="0" destOrd="0" presId="urn:microsoft.com/office/officeart/2005/8/layout/hProcess9"/>
    <dgm:cxn modelId="{6E671FEE-90C3-45C7-A501-06882F67BD66}" srcId="{B78951DB-58C6-44E0-95FE-B01708990855}" destId="{FE293240-B8B7-4E11-96FA-9645200EAE66}" srcOrd="3" destOrd="0" parTransId="{FEE0C9CA-6E10-47AC-AE1B-39A578657241}" sibTransId="{B2F91412-4BFD-458D-A41E-31BF122C3C16}"/>
    <dgm:cxn modelId="{1F03FB18-F2C5-4B6D-956D-80C469192112}" srcId="{B78951DB-58C6-44E0-95FE-B01708990855}" destId="{EC4FA3A7-C43A-4587-AF39-556D1099D1DD}" srcOrd="0" destOrd="0" parTransId="{B72A4413-DABC-4FA3-8547-F8DA6C8461CF}" sibTransId="{A724BD74-30DA-4A73-85AA-121566E23816}"/>
    <dgm:cxn modelId="{EA67E53E-E14F-49CE-A7A5-52010B356B3B}" type="presOf" srcId="{EC4FA3A7-C43A-4587-AF39-556D1099D1DD}" destId="{6BC66EB0-0125-4E68-B5C7-DE9981E33A2A}" srcOrd="0" destOrd="0" presId="urn:microsoft.com/office/officeart/2005/8/layout/hProcess9"/>
    <dgm:cxn modelId="{C5DF55E9-59BE-4BEA-A5E1-29662B3CFB0B}" type="presParOf" srcId="{22BEA6CA-0B71-4748-B039-CA527D0B9157}" destId="{B9DADD2D-F913-4035-B1CA-899354484B00}" srcOrd="0" destOrd="0" presId="urn:microsoft.com/office/officeart/2005/8/layout/hProcess9"/>
    <dgm:cxn modelId="{5EAE8787-F061-4043-A04A-CF7350EC5B8A}" type="presParOf" srcId="{22BEA6CA-0B71-4748-B039-CA527D0B9157}" destId="{25CB6DEB-B541-4613-B4AD-835F35AADD71}" srcOrd="1" destOrd="0" presId="urn:microsoft.com/office/officeart/2005/8/layout/hProcess9"/>
    <dgm:cxn modelId="{BABC315C-C9CA-4D34-9AB6-B97AA88E0F30}" type="presParOf" srcId="{25CB6DEB-B541-4613-B4AD-835F35AADD71}" destId="{6BC66EB0-0125-4E68-B5C7-DE9981E33A2A}" srcOrd="0" destOrd="0" presId="urn:microsoft.com/office/officeart/2005/8/layout/hProcess9"/>
    <dgm:cxn modelId="{18A9263D-91DE-43E5-9CA2-CD897F549883}" type="presParOf" srcId="{25CB6DEB-B541-4613-B4AD-835F35AADD71}" destId="{D533E06F-2ECC-4856-B458-E28063384880}" srcOrd="1" destOrd="0" presId="urn:microsoft.com/office/officeart/2005/8/layout/hProcess9"/>
    <dgm:cxn modelId="{0525E1FF-93BE-4E2C-86AA-2130CF31B9C3}" type="presParOf" srcId="{25CB6DEB-B541-4613-B4AD-835F35AADD71}" destId="{4C377C45-C836-4D87-B353-A24531F81F0D}" srcOrd="2" destOrd="0" presId="urn:microsoft.com/office/officeart/2005/8/layout/hProcess9"/>
    <dgm:cxn modelId="{59CC620E-E437-4849-B20A-85E202184C80}" type="presParOf" srcId="{25CB6DEB-B541-4613-B4AD-835F35AADD71}" destId="{C2B6BCBD-E11B-46C2-8162-EBD8BCB5ED65}" srcOrd="3" destOrd="0" presId="urn:microsoft.com/office/officeart/2005/8/layout/hProcess9"/>
    <dgm:cxn modelId="{34631D09-8910-4852-A7D8-B6B4563B1563}" type="presParOf" srcId="{25CB6DEB-B541-4613-B4AD-835F35AADD71}" destId="{4F2A178B-665D-45E4-95F7-AA567DE422AA}" srcOrd="4" destOrd="0" presId="urn:microsoft.com/office/officeart/2005/8/layout/hProcess9"/>
    <dgm:cxn modelId="{8D221AD9-A6A0-49E3-9CA2-D7F585C50272}" type="presParOf" srcId="{25CB6DEB-B541-4613-B4AD-835F35AADD71}" destId="{A0C60B17-21EC-4054-9185-C13AF405BB2D}" srcOrd="5" destOrd="0" presId="urn:microsoft.com/office/officeart/2005/8/layout/hProcess9"/>
    <dgm:cxn modelId="{8B578327-34AC-4850-836C-ADF114DD0A4F}" type="presParOf" srcId="{25CB6DEB-B541-4613-B4AD-835F35AADD71}" destId="{B32E4319-A670-49B8-B91B-ED45FFD8CA0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0923A-45D9-4D26-BDB4-C8F3526933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E796524-C33D-4FAF-B9E8-D2A15416AC3E}">
      <dgm:prSet phldrT="[Text]" custT="1"/>
      <dgm:spPr>
        <a:solidFill>
          <a:srgbClr val="C00000"/>
        </a:solidFill>
      </dgm:spPr>
      <dgm:t>
        <a:bodyPr/>
        <a:lstStyle/>
        <a:p>
          <a:pPr>
            <a:lnSpc>
              <a:spcPct val="100000"/>
            </a:lnSpc>
            <a:spcAft>
              <a:spcPts val="0"/>
            </a:spcAft>
          </a:pPr>
          <a:endParaRPr lang="en-GB" sz="2000" b="1" dirty="0"/>
        </a:p>
        <a:p>
          <a:pPr>
            <a:lnSpc>
              <a:spcPct val="90000"/>
            </a:lnSpc>
            <a:spcAft>
              <a:spcPct val="35000"/>
            </a:spcAft>
          </a:pPr>
          <a:r>
            <a:rPr lang="en-GB" sz="2000" b="1" dirty="0"/>
            <a:t>HONESTY</a:t>
          </a:r>
        </a:p>
        <a:p>
          <a:pPr>
            <a:lnSpc>
              <a:spcPct val="90000"/>
            </a:lnSpc>
            <a:spcAft>
              <a:spcPct val="35000"/>
            </a:spcAft>
          </a:pPr>
          <a:r>
            <a:rPr lang="en-GB" sz="1800" b="1" dirty="0"/>
            <a:t>Lying to the service user</a:t>
          </a:r>
        </a:p>
        <a:p>
          <a:pPr>
            <a:lnSpc>
              <a:spcPct val="90000"/>
            </a:lnSpc>
            <a:spcAft>
              <a:spcPct val="35000"/>
            </a:spcAft>
          </a:pPr>
          <a:r>
            <a:rPr lang="en-GB" sz="1800" b="1" dirty="0"/>
            <a:t>Providing false/inaccurate information in reports</a:t>
          </a:r>
        </a:p>
        <a:p>
          <a:pPr>
            <a:lnSpc>
              <a:spcPct val="90000"/>
            </a:lnSpc>
            <a:spcAft>
              <a:spcPct val="35000"/>
            </a:spcAft>
          </a:pPr>
          <a:r>
            <a:rPr lang="en-GB" sz="1800" b="1" dirty="0"/>
            <a:t>‘Covering up’</a:t>
          </a:r>
        </a:p>
        <a:p>
          <a:pPr>
            <a:lnSpc>
              <a:spcPct val="90000"/>
            </a:lnSpc>
            <a:spcAft>
              <a:spcPct val="35000"/>
            </a:spcAft>
          </a:pPr>
          <a:endParaRPr lang="en-GB" sz="2000" b="1" dirty="0"/>
        </a:p>
      </dgm:t>
    </dgm:pt>
    <dgm:pt modelId="{250FCACD-4604-4C68-B2F9-E65CA366CE35}" type="parTrans" cxnId="{8E0808BB-E24D-4DC8-9B59-546901FF95C6}">
      <dgm:prSet/>
      <dgm:spPr/>
      <dgm:t>
        <a:bodyPr/>
        <a:lstStyle/>
        <a:p>
          <a:endParaRPr lang="en-GB"/>
        </a:p>
      </dgm:t>
    </dgm:pt>
    <dgm:pt modelId="{2C55E48D-1062-4756-8D3E-3292EC47061E}" type="sibTrans" cxnId="{8E0808BB-E24D-4DC8-9B59-546901FF95C6}">
      <dgm:prSet/>
      <dgm:spPr/>
      <dgm:t>
        <a:bodyPr/>
        <a:lstStyle/>
        <a:p>
          <a:endParaRPr lang="en-GB"/>
        </a:p>
      </dgm:t>
    </dgm:pt>
    <dgm:pt modelId="{8F995AF5-1082-4E4E-81BE-9D5D336FB6CF}">
      <dgm:prSet phldrT="[Text]" custT="1"/>
      <dgm:spPr>
        <a:solidFill>
          <a:schemeClr val="accent1">
            <a:lumMod val="75000"/>
          </a:schemeClr>
        </a:solidFill>
      </dgm:spPr>
      <dgm:t>
        <a:bodyPr/>
        <a:lstStyle/>
        <a:p>
          <a:pPr>
            <a:lnSpc>
              <a:spcPct val="100000"/>
            </a:lnSpc>
            <a:spcAft>
              <a:spcPts val="0"/>
            </a:spcAft>
          </a:pPr>
          <a:endParaRPr lang="en-GB" sz="2000" b="1" dirty="0"/>
        </a:p>
        <a:p>
          <a:pPr>
            <a:lnSpc>
              <a:spcPct val="90000"/>
            </a:lnSpc>
            <a:spcAft>
              <a:spcPct val="35000"/>
            </a:spcAft>
          </a:pPr>
          <a:r>
            <a:rPr lang="en-GB" sz="2000" b="1" dirty="0"/>
            <a:t>UNRESPONSIVENESS</a:t>
          </a:r>
        </a:p>
        <a:p>
          <a:pPr>
            <a:lnSpc>
              <a:spcPct val="90000"/>
            </a:lnSpc>
            <a:spcAft>
              <a:spcPct val="35000"/>
            </a:spcAft>
          </a:pPr>
          <a:r>
            <a:rPr lang="en-GB" sz="1800" b="1" dirty="0"/>
            <a:t>Delay</a:t>
          </a:r>
        </a:p>
        <a:p>
          <a:pPr>
            <a:lnSpc>
              <a:spcPct val="90000"/>
            </a:lnSpc>
            <a:spcAft>
              <a:spcPct val="35000"/>
            </a:spcAft>
          </a:pPr>
          <a:r>
            <a:rPr lang="en-GB" sz="1800" b="1" dirty="0"/>
            <a:t>Ignoring</a:t>
          </a:r>
        </a:p>
        <a:p>
          <a:pPr>
            <a:lnSpc>
              <a:spcPct val="90000"/>
            </a:lnSpc>
            <a:spcAft>
              <a:spcPct val="35000"/>
            </a:spcAft>
          </a:pPr>
          <a:r>
            <a:rPr lang="en-GB" sz="1800" b="1" dirty="0"/>
            <a:t>Not doing things</a:t>
          </a:r>
        </a:p>
        <a:p>
          <a:pPr>
            <a:lnSpc>
              <a:spcPct val="90000"/>
            </a:lnSpc>
            <a:spcAft>
              <a:spcPct val="35000"/>
            </a:spcAft>
          </a:pPr>
          <a:endParaRPr lang="en-GB" sz="2000" b="1" dirty="0"/>
        </a:p>
      </dgm:t>
    </dgm:pt>
    <dgm:pt modelId="{845AB532-706F-458B-85BF-4143F86A9581}" type="parTrans" cxnId="{097D7A21-89CA-4608-A53E-48288B82C2A1}">
      <dgm:prSet/>
      <dgm:spPr/>
      <dgm:t>
        <a:bodyPr/>
        <a:lstStyle/>
        <a:p>
          <a:endParaRPr lang="en-GB"/>
        </a:p>
      </dgm:t>
    </dgm:pt>
    <dgm:pt modelId="{6E66A1B6-AC93-4998-9EB9-17B7F03DE396}" type="sibTrans" cxnId="{097D7A21-89CA-4608-A53E-48288B82C2A1}">
      <dgm:prSet/>
      <dgm:spPr/>
      <dgm:t>
        <a:bodyPr/>
        <a:lstStyle/>
        <a:p>
          <a:endParaRPr lang="en-GB"/>
        </a:p>
      </dgm:t>
    </dgm:pt>
    <dgm:pt modelId="{02154393-B99B-4BE3-A52A-289D7593A32F}">
      <dgm:prSet phldrT="[Text]" custT="1"/>
      <dgm:spPr>
        <a:solidFill>
          <a:schemeClr val="accent2">
            <a:lumMod val="50000"/>
          </a:schemeClr>
        </a:solidFill>
      </dgm:spPr>
      <dgm:t>
        <a:bodyPr/>
        <a:lstStyle/>
        <a:p>
          <a:r>
            <a:rPr lang="en-GB" sz="2000" b="1" dirty="0"/>
            <a:t>RESPECT/RELATIONSHIP</a:t>
          </a:r>
        </a:p>
        <a:p>
          <a:r>
            <a:rPr lang="en-GB" sz="1800" b="1" dirty="0"/>
            <a:t>Negative; biased/prejudiced; threatening; aggressive; hostile; bullying; unpleasant; rude/insulting; disrespectful; bad language; judgemental; abrupt; insensitive; patronising; flippant; dismissive; nasty…</a:t>
          </a:r>
        </a:p>
      </dgm:t>
    </dgm:pt>
    <dgm:pt modelId="{0A5FFD0A-D356-4CF6-8C55-1D5C709949A9}" type="parTrans" cxnId="{A35FC4D5-26A5-41A0-94EC-953CB80B437D}">
      <dgm:prSet/>
      <dgm:spPr/>
      <dgm:t>
        <a:bodyPr/>
        <a:lstStyle/>
        <a:p>
          <a:endParaRPr lang="en-GB"/>
        </a:p>
      </dgm:t>
    </dgm:pt>
    <dgm:pt modelId="{CD2B34D8-131D-422B-A046-1C2F1F2384ED}" type="sibTrans" cxnId="{A35FC4D5-26A5-41A0-94EC-953CB80B437D}">
      <dgm:prSet/>
      <dgm:spPr/>
      <dgm:t>
        <a:bodyPr/>
        <a:lstStyle/>
        <a:p>
          <a:endParaRPr lang="en-GB"/>
        </a:p>
      </dgm:t>
    </dgm:pt>
    <dgm:pt modelId="{DC83031D-809A-4162-A10B-1D125C83F600}">
      <dgm:prSet phldrT="[Text]" custT="1"/>
      <dgm:spPr>
        <a:solidFill>
          <a:srgbClr val="002060"/>
        </a:solidFill>
      </dgm:spPr>
      <dgm:t>
        <a:bodyPr/>
        <a:lstStyle/>
        <a:p>
          <a:pPr>
            <a:lnSpc>
              <a:spcPct val="100000"/>
            </a:lnSpc>
            <a:spcAft>
              <a:spcPts val="0"/>
            </a:spcAft>
          </a:pPr>
          <a:endParaRPr lang="en-GB" sz="2000" b="1" dirty="0"/>
        </a:p>
        <a:p>
          <a:pPr>
            <a:lnSpc>
              <a:spcPct val="90000"/>
            </a:lnSpc>
            <a:spcAft>
              <a:spcPct val="35000"/>
            </a:spcAft>
          </a:pPr>
          <a:r>
            <a:rPr lang="en-GB" sz="2000" b="1" dirty="0"/>
            <a:t>TECHNICAL</a:t>
          </a:r>
        </a:p>
        <a:p>
          <a:pPr>
            <a:lnSpc>
              <a:spcPct val="90000"/>
            </a:lnSpc>
            <a:spcAft>
              <a:spcPct val="35000"/>
            </a:spcAft>
          </a:pPr>
          <a:r>
            <a:rPr lang="en-GB" sz="1800" b="1" dirty="0"/>
            <a:t>Not following procedures</a:t>
          </a:r>
        </a:p>
        <a:p>
          <a:pPr>
            <a:lnSpc>
              <a:spcPct val="90000"/>
            </a:lnSpc>
            <a:spcAft>
              <a:spcPct val="35000"/>
            </a:spcAft>
          </a:pPr>
          <a:r>
            <a:rPr lang="en-GB" sz="1800" b="1" dirty="0"/>
            <a:t>Lack of knowledge of legislation, procedures</a:t>
          </a:r>
        </a:p>
        <a:p>
          <a:pPr>
            <a:lnSpc>
              <a:spcPct val="90000"/>
            </a:lnSpc>
            <a:spcAft>
              <a:spcPct val="35000"/>
            </a:spcAft>
          </a:pPr>
          <a:r>
            <a:rPr lang="en-GB" sz="1800" b="1" dirty="0"/>
            <a:t>Poor practice</a:t>
          </a:r>
        </a:p>
        <a:p>
          <a:pPr>
            <a:lnSpc>
              <a:spcPct val="90000"/>
            </a:lnSpc>
            <a:spcAft>
              <a:spcPct val="35000"/>
            </a:spcAft>
          </a:pPr>
          <a:endParaRPr lang="en-GB" sz="2000" b="1" dirty="0"/>
        </a:p>
      </dgm:t>
    </dgm:pt>
    <dgm:pt modelId="{9DE8A643-16C3-4F78-B1ED-384F007EA763}" type="parTrans" cxnId="{AA5EAAC7-E3C9-4015-BEE8-66B8CF3131E7}">
      <dgm:prSet/>
      <dgm:spPr/>
      <dgm:t>
        <a:bodyPr/>
        <a:lstStyle/>
        <a:p>
          <a:endParaRPr lang="en-GB"/>
        </a:p>
      </dgm:t>
    </dgm:pt>
    <dgm:pt modelId="{9DBB8723-E074-4A15-9344-77D54CFF3284}" type="sibTrans" cxnId="{AA5EAAC7-E3C9-4015-BEE8-66B8CF3131E7}">
      <dgm:prSet/>
      <dgm:spPr/>
      <dgm:t>
        <a:bodyPr/>
        <a:lstStyle/>
        <a:p>
          <a:endParaRPr lang="en-GB"/>
        </a:p>
      </dgm:t>
    </dgm:pt>
    <dgm:pt modelId="{3535DBEC-52BA-49BE-91B8-AD0A41614C03}" type="pres">
      <dgm:prSet presAssocID="{2AC0923A-45D9-4D26-BDB4-C8F352693377}" presName="diagram" presStyleCnt="0">
        <dgm:presLayoutVars>
          <dgm:dir/>
          <dgm:resizeHandles val="exact"/>
        </dgm:presLayoutVars>
      </dgm:prSet>
      <dgm:spPr/>
    </dgm:pt>
    <dgm:pt modelId="{9EDC9DF1-1397-45F5-834E-9AD040E53667}" type="pres">
      <dgm:prSet presAssocID="{AE796524-C33D-4FAF-B9E8-D2A15416AC3E}" presName="node" presStyleLbl="node1" presStyleIdx="0" presStyleCnt="4" custScaleX="124283">
        <dgm:presLayoutVars>
          <dgm:bulletEnabled val="1"/>
        </dgm:presLayoutVars>
      </dgm:prSet>
      <dgm:spPr/>
    </dgm:pt>
    <dgm:pt modelId="{39E27DD2-6883-4C7C-A227-BE6665553F24}" type="pres">
      <dgm:prSet presAssocID="{2C55E48D-1062-4756-8D3E-3292EC47061E}" presName="sibTrans" presStyleCnt="0"/>
      <dgm:spPr/>
    </dgm:pt>
    <dgm:pt modelId="{96F01EB2-DB92-442C-9C16-733877B43461}" type="pres">
      <dgm:prSet presAssocID="{8F995AF5-1082-4E4E-81BE-9D5D336FB6CF}" presName="node" presStyleLbl="node1" presStyleIdx="1" presStyleCnt="4" custScaleX="117221">
        <dgm:presLayoutVars>
          <dgm:bulletEnabled val="1"/>
        </dgm:presLayoutVars>
      </dgm:prSet>
      <dgm:spPr/>
    </dgm:pt>
    <dgm:pt modelId="{4E808B9C-42F9-40A4-B173-78901FDC6EBE}" type="pres">
      <dgm:prSet presAssocID="{6E66A1B6-AC93-4998-9EB9-17B7F03DE396}" presName="sibTrans" presStyleCnt="0"/>
      <dgm:spPr/>
    </dgm:pt>
    <dgm:pt modelId="{9D30683F-1F6E-43DA-BE78-513E6F5AD4BA}" type="pres">
      <dgm:prSet presAssocID="{02154393-B99B-4BE3-A52A-289D7593A32F}" presName="node" presStyleLbl="node1" presStyleIdx="2" presStyleCnt="4" custScaleX="125000">
        <dgm:presLayoutVars>
          <dgm:bulletEnabled val="1"/>
        </dgm:presLayoutVars>
      </dgm:prSet>
      <dgm:spPr/>
    </dgm:pt>
    <dgm:pt modelId="{0AF47B3F-0506-4BC7-9CD6-E13A4931DC93}" type="pres">
      <dgm:prSet presAssocID="{CD2B34D8-131D-422B-A046-1C2F1F2384ED}" presName="sibTrans" presStyleCnt="0"/>
      <dgm:spPr/>
    </dgm:pt>
    <dgm:pt modelId="{C2A1FDF3-E4F2-42A9-90D0-D840CE03A645}" type="pres">
      <dgm:prSet presAssocID="{DC83031D-809A-4162-A10B-1D125C83F600}" presName="node" presStyleLbl="node1" presStyleIdx="3" presStyleCnt="4" custScaleX="115786" custLinFactNeighborX="3229">
        <dgm:presLayoutVars>
          <dgm:bulletEnabled val="1"/>
        </dgm:presLayoutVars>
      </dgm:prSet>
      <dgm:spPr/>
    </dgm:pt>
  </dgm:ptLst>
  <dgm:cxnLst>
    <dgm:cxn modelId="{15E18A0A-5787-48CC-BE76-DC6E8B2D5CF7}" type="presOf" srcId="{8F995AF5-1082-4E4E-81BE-9D5D336FB6CF}" destId="{96F01EB2-DB92-442C-9C16-733877B43461}" srcOrd="0" destOrd="0" presId="urn:microsoft.com/office/officeart/2005/8/layout/default"/>
    <dgm:cxn modelId="{2DE38355-878E-472E-B645-CACE45E13952}" type="presOf" srcId="{02154393-B99B-4BE3-A52A-289D7593A32F}" destId="{9D30683F-1F6E-43DA-BE78-513E6F5AD4BA}" srcOrd="0" destOrd="0" presId="urn:microsoft.com/office/officeart/2005/8/layout/default"/>
    <dgm:cxn modelId="{097D7A21-89CA-4608-A53E-48288B82C2A1}" srcId="{2AC0923A-45D9-4D26-BDB4-C8F352693377}" destId="{8F995AF5-1082-4E4E-81BE-9D5D336FB6CF}" srcOrd="1" destOrd="0" parTransId="{845AB532-706F-458B-85BF-4143F86A9581}" sibTransId="{6E66A1B6-AC93-4998-9EB9-17B7F03DE396}"/>
    <dgm:cxn modelId="{658619DF-267A-411A-BC9B-C74EE576A990}" type="presOf" srcId="{DC83031D-809A-4162-A10B-1D125C83F600}" destId="{C2A1FDF3-E4F2-42A9-90D0-D840CE03A645}" srcOrd="0" destOrd="0" presId="urn:microsoft.com/office/officeart/2005/8/layout/default"/>
    <dgm:cxn modelId="{7323C350-B6F2-4C8E-A878-065B22923822}" type="presOf" srcId="{2AC0923A-45D9-4D26-BDB4-C8F352693377}" destId="{3535DBEC-52BA-49BE-91B8-AD0A41614C03}" srcOrd="0" destOrd="0" presId="urn:microsoft.com/office/officeart/2005/8/layout/default"/>
    <dgm:cxn modelId="{4C4DB96D-6636-417E-AB3C-A49ACFEC351B}" type="presOf" srcId="{AE796524-C33D-4FAF-B9E8-D2A15416AC3E}" destId="{9EDC9DF1-1397-45F5-834E-9AD040E53667}" srcOrd="0" destOrd="0" presId="urn:microsoft.com/office/officeart/2005/8/layout/default"/>
    <dgm:cxn modelId="{AA5EAAC7-E3C9-4015-BEE8-66B8CF3131E7}" srcId="{2AC0923A-45D9-4D26-BDB4-C8F352693377}" destId="{DC83031D-809A-4162-A10B-1D125C83F600}" srcOrd="3" destOrd="0" parTransId="{9DE8A643-16C3-4F78-B1ED-384F007EA763}" sibTransId="{9DBB8723-E074-4A15-9344-77D54CFF3284}"/>
    <dgm:cxn modelId="{A35FC4D5-26A5-41A0-94EC-953CB80B437D}" srcId="{2AC0923A-45D9-4D26-BDB4-C8F352693377}" destId="{02154393-B99B-4BE3-A52A-289D7593A32F}" srcOrd="2" destOrd="0" parTransId="{0A5FFD0A-D356-4CF6-8C55-1D5C709949A9}" sibTransId="{CD2B34D8-131D-422B-A046-1C2F1F2384ED}"/>
    <dgm:cxn modelId="{8E0808BB-E24D-4DC8-9B59-546901FF95C6}" srcId="{2AC0923A-45D9-4D26-BDB4-C8F352693377}" destId="{AE796524-C33D-4FAF-B9E8-D2A15416AC3E}" srcOrd="0" destOrd="0" parTransId="{250FCACD-4604-4C68-B2F9-E65CA366CE35}" sibTransId="{2C55E48D-1062-4756-8D3E-3292EC47061E}"/>
    <dgm:cxn modelId="{26AD2A75-0FC9-4BE3-89DC-FFA4A8D0448B}" type="presParOf" srcId="{3535DBEC-52BA-49BE-91B8-AD0A41614C03}" destId="{9EDC9DF1-1397-45F5-834E-9AD040E53667}" srcOrd="0" destOrd="0" presId="urn:microsoft.com/office/officeart/2005/8/layout/default"/>
    <dgm:cxn modelId="{AEC0621B-D16F-4D16-9F06-A6E9F38E7C16}" type="presParOf" srcId="{3535DBEC-52BA-49BE-91B8-AD0A41614C03}" destId="{39E27DD2-6883-4C7C-A227-BE6665553F24}" srcOrd="1" destOrd="0" presId="urn:microsoft.com/office/officeart/2005/8/layout/default"/>
    <dgm:cxn modelId="{A8B9D479-ED86-4144-9C25-2A15A8E87C9C}" type="presParOf" srcId="{3535DBEC-52BA-49BE-91B8-AD0A41614C03}" destId="{96F01EB2-DB92-442C-9C16-733877B43461}" srcOrd="2" destOrd="0" presId="urn:microsoft.com/office/officeart/2005/8/layout/default"/>
    <dgm:cxn modelId="{FC63B856-2612-4CB0-8030-1CB136814A3F}" type="presParOf" srcId="{3535DBEC-52BA-49BE-91B8-AD0A41614C03}" destId="{4E808B9C-42F9-40A4-B173-78901FDC6EBE}" srcOrd="3" destOrd="0" presId="urn:microsoft.com/office/officeart/2005/8/layout/default"/>
    <dgm:cxn modelId="{09D2E33D-EC52-489F-A08F-8B43CE27FAD6}" type="presParOf" srcId="{3535DBEC-52BA-49BE-91B8-AD0A41614C03}" destId="{9D30683F-1F6E-43DA-BE78-513E6F5AD4BA}" srcOrd="4" destOrd="0" presId="urn:microsoft.com/office/officeart/2005/8/layout/default"/>
    <dgm:cxn modelId="{C4AF9E88-07A3-4F3F-BABA-688E4A04165C}" type="presParOf" srcId="{3535DBEC-52BA-49BE-91B8-AD0A41614C03}" destId="{0AF47B3F-0506-4BC7-9CD6-E13A4931DC93}" srcOrd="5" destOrd="0" presId="urn:microsoft.com/office/officeart/2005/8/layout/default"/>
    <dgm:cxn modelId="{4647E197-D310-4E6D-BC04-9C21CFBD4824}" type="presParOf" srcId="{3535DBEC-52BA-49BE-91B8-AD0A41614C03}" destId="{C2A1FDF3-E4F2-42A9-90D0-D840CE03A6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ADD2D-F913-4035-B1CA-899354484B00}">
      <dsp:nvSpPr>
        <dsp:cNvPr id="0" name=""/>
        <dsp:cNvSpPr/>
      </dsp:nvSpPr>
      <dsp:spPr>
        <a:xfrm>
          <a:off x="853869" y="0"/>
          <a:ext cx="9677185" cy="4443211"/>
        </a:xfrm>
        <a:prstGeom prst="rightArrow">
          <a:avLst/>
        </a:prstGeom>
        <a:solidFill>
          <a:srgbClr val="002060"/>
        </a:solidFill>
        <a:ln>
          <a:noFill/>
        </a:ln>
        <a:effectLst/>
      </dsp:spPr>
      <dsp:style>
        <a:lnRef idx="0">
          <a:scrgbClr r="0" g="0" b="0"/>
        </a:lnRef>
        <a:fillRef idx="1">
          <a:scrgbClr r="0" g="0" b="0"/>
        </a:fillRef>
        <a:effectRef idx="0">
          <a:scrgbClr r="0" g="0" b="0"/>
        </a:effectRef>
        <a:fontRef idx="minor"/>
      </dsp:style>
    </dsp:sp>
    <dsp:sp modelId="{6BC66EB0-0125-4E68-B5C7-DE9981E33A2A}">
      <dsp:nvSpPr>
        <dsp:cNvPr id="0" name=""/>
        <dsp:cNvSpPr/>
      </dsp:nvSpPr>
      <dsp:spPr>
        <a:xfrm>
          <a:off x="5698" y="1332963"/>
          <a:ext cx="2740609" cy="1777284"/>
        </a:xfrm>
        <a:prstGeom prst="round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All Complaints 2006-2015</a:t>
          </a:r>
        </a:p>
        <a:p>
          <a:pPr marL="0" lvl="0" indent="0" algn="ctr" defTabSz="977900">
            <a:lnSpc>
              <a:spcPct val="90000"/>
            </a:lnSpc>
            <a:spcBef>
              <a:spcPct val="0"/>
            </a:spcBef>
            <a:spcAft>
              <a:spcPct val="35000"/>
            </a:spcAft>
            <a:buNone/>
          </a:pPr>
          <a:r>
            <a:rPr lang="en-GB" sz="2200" b="1" kern="1200" dirty="0"/>
            <a:t>n=368</a:t>
          </a:r>
        </a:p>
      </dsp:txBody>
      <dsp:txXfrm>
        <a:off x="92458" y="1419723"/>
        <a:ext cx="2567089" cy="1603764"/>
      </dsp:txXfrm>
    </dsp:sp>
    <dsp:sp modelId="{4C377C45-C836-4D87-B353-A24531F81F0D}">
      <dsp:nvSpPr>
        <dsp:cNvPr id="0" name=""/>
        <dsp:cNvSpPr/>
      </dsp:nvSpPr>
      <dsp:spPr>
        <a:xfrm>
          <a:off x="2883337" y="1332963"/>
          <a:ext cx="2740609" cy="1777284"/>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Complaints by Service Users/ Carers?                           n=190 (51.6%)</a:t>
          </a:r>
        </a:p>
      </dsp:txBody>
      <dsp:txXfrm>
        <a:off x="2970097" y="1419723"/>
        <a:ext cx="2567089" cy="1603764"/>
      </dsp:txXfrm>
    </dsp:sp>
    <dsp:sp modelId="{4F2A178B-665D-45E4-95F7-AA567DE422AA}">
      <dsp:nvSpPr>
        <dsp:cNvPr id="0" name=""/>
        <dsp:cNvSpPr/>
      </dsp:nvSpPr>
      <dsp:spPr>
        <a:xfrm>
          <a:off x="5760977" y="1332963"/>
          <a:ext cx="2740609" cy="177728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Data Examined              to Date  from              2006-2010</a:t>
          </a:r>
        </a:p>
        <a:p>
          <a:pPr marL="0" lvl="0" indent="0" algn="ctr" defTabSz="977900">
            <a:lnSpc>
              <a:spcPct val="90000"/>
            </a:lnSpc>
            <a:spcBef>
              <a:spcPct val="0"/>
            </a:spcBef>
            <a:spcAft>
              <a:spcPct val="35000"/>
            </a:spcAft>
            <a:buNone/>
          </a:pPr>
          <a:r>
            <a:rPr lang="en-GB" sz="2200" b="1" kern="1200" dirty="0"/>
            <a:t>(n=79)</a:t>
          </a:r>
        </a:p>
      </dsp:txBody>
      <dsp:txXfrm>
        <a:off x="5847737" y="1419723"/>
        <a:ext cx="2567089" cy="1603764"/>
      </dsp:txXfrm>
    </dsp:sp>
    <dsp:sp modelId="{B32E4319-A670-49B8-B91B-ED45FFD8CA0A}">
      <dsp:nvSpPr>
        <dsp:cNvPr id="0" name=""/>
        <dsp:cNvSpPr/>
      </dsp:nvSpPr>
      <dsp:spPr>
        <a:xfrm>
          <a:off x="8638616" y="1332963"/>
          <a:ext cx="2740609" cy="1777284"/>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Included in Analysis to Date = 60 cases from 2006-2010</a:t>
          </a:r>
        </a:p>
        <a:p>
          <a:pPr marL="0" lvl="0" indent="0" algn="ctr" defTabSz="977900">
            <a:lnSpc>
              <a:spcPct val="90000"/>
            </a:lnSpc>
            <a:spcBef>
              <a:spcPct val="0"/>
            </a:spcBef>
            <a:spcAft>
              <a:spcPct val="35000"/>
            </a:spcAft>
            <a:buNone/>
          </a:pPr>
          <a:r>
            <a:rPr lang="en-GB" sz="2200" b="1" kern="1200" dirty="0"/>
            <a:t>(19 Excluded)</a:t>
          </a:r>
        </a:p>
      </dsp:txBody>
      <dsp:txXfrm>
        <a:off x="8725376" y="1419723"/>
        <a:ext cx="2567089" cy="1603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C9DF1-1397-45F5-834E-9AD040E53667}">
      <dsp:nvSpPr>
        <dsp:cNvPr id="0" name=""/>
        <dsp:cNvSpPr/>
      </dsp:nvSpPr>
      <dsp:spPr>
        <a:xfrm>
          <a:off x="1184857" y="1804"/>
          <a:ext cx="4461312" cy="2153784"/>
        </a:xfrm>
        <a:prstGeom prst="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endParaRPr lang="en-GB" sz="2000" b="1" kern="1200" dirty="0"/>
        </a:p>
        <a:p>
          <a:pPr marL="0" lvl="0" indent="0" algn="ctr" defTabSz="889000">
            <a:lnSpc>
              <a:spcPct val="90000"/>
            </a:lnSpc>
            <a:spcBef>
              <a:spcPct val="0"/>
            </a:spcBef>
            <a:spcAft>
              <a:spcPct val="35000"/>
            </a:spcAft>
            <a:buNone/>
          </a:pPr>
          <a:r>
            <a:rPr lang="en-GB" sz="2000" b="1" kern="1200" dirty="0"/>
            <a:t>HONESTY</a:t>
          </a:r>
        </a:p>
        <a:p>
          <a:pPr marL="0" lvl="0" indent="0" algn="ctr" defTabSz="889000">
            <a:lnSpc>
              <a:spcPct val="90000"/>
            </a:lnSpc>
            <a:spcBef>
              <a:spcPct val="0"/>
            </a:spcBef>
            <a:spcAft>
              <a:spcPct val="35000"/>
            </a:spcAft>
            <a:buNone/>
          </a:pPr>
          <a:r>
            <a:rPr lang="en-GB" sz="1800" b="1" kern="1200" dirty="0"/>
            <a:t>Lying to the service user</a:t>
          </a:r>
        </a:p>
        <a:p>
          <a:pPr marL="0" lvl="0" indent="0" algn="ctr" defTabSz="889000">
            <a:lnSpc>
              <a:spcPct val="90000"/>
            </a:lnSpc>
            <a:spcBef>
              <a:spcPct val="0"/>
            </a:spcBef>
            <a:spcAft>
              <a:spcPct val="35000"/>
            </a:spcAft>
            <a:buNone/>
          </a:pPr>
          <a:r>
            <a:rPr lang="en-GB" sz="1800" b="1" kern="1200" dirty="0"/>
            <a:t>Providing false/inaccurate information in reports</a:t>
          </a:r>
        </a:p>
        <a:p>
          <a:pPr marL="0" lvl="0" indent="0" algn="ctr" defTabSz="889000">
            <a:lnSpc>
              <a:spcPct val="90000"/>
            </a:lnSpc>
            <a:spcBef>
              <a:spcPct val="0"/>
            </a:spcBef>
            <a:spcAft>
              <a:spcPct val="35000"/>
            </a:spcAft>
            <a:buNone/>
          </a:pPr>
          <a:r>
            <a:rPr lang="en-GB" sz="1800" b="1" kern="1200" dirty="0"/>
            <a:t>‘Covering up’</a:t>
          </a:r>
        </a:p>
        <a:p>
          <a:pPr marL="0" lvl="0" indent="0" algn="ctr" defTabSz="889000">
            <a:lnSpc>
              <a:spcPct val="90000"/>
            </a:lnSpc>
            <a:spcBef>
              <a:spcPct val="0"/>
            </a:spcBef>
            <a:spcAft>
              <a:spcPct val="35000"/>
            </a:spcAft>
            <a:buNone/>
          </a:pPr>
          <a:endParaRPr lang="en-GB" sz="2000" b="1" kern="1200" dirty="0"/>
        </a:p>
      </dsp:txBody>
      <dsp:txXfrm>
        <a:off x="1184857" y="1804"/>
        <a:ext cx="4461312" cy="2153784"/>
      </dsp:txXfrm>
    </dsp:sp>
    <dsp:sp modelId="{96F01EB2-DB92-442C-9C16-733877B43461}">
      <dsp:nvSpPr>
        <dsp:cNvPr id="0" name=""/>
        <dsp:cNvSpPr/>
      </dsp:nvSpPr>
      <dsp:spPr>
        <a:xfrm>
          <a:off x="6005133" y="1804"/>
          <a:ext cx="4207812" cy="2153784"/>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endParaRPr lang="en-GB" sz="2000" b="1" kern="1200" dirty="0"/>
        </a:p>
        <a:p>
          <a:pPr marL="0" lvl="0" indent="0" algn="ctr" defTabSz="889000">
            <a:lnSpc>
              <a:spcPct val="90000"/>
            </a:lnSpc>
            <a:spcBef>
              <a:spcPct val="0"/>
            </a:spcBef>
            <a:spcAft>
              <a:spcPct val="35000"/>
            </a:spcAft>
            <a:buNone/>
          </a:pPr>
          <a:r>
            <a:rPr lang="en-GB" sz="2000" b="1" kern="1200" dirty="0"/>
            <a:t>UNRESPONSIVENESS</a:t>
          </a:r>
        </a:p>
        <a:p>
          <a:pPr marL="0" lvl="0" indent="0" algn="ctr" defTabSz="889000">
            <a:lnSpc>
              <a:spcPct val="90000"/>
            </a:lnSpc>
            <a:spcBef>
              <a:spcPct val="0"/>
            </a:spcBef>
            <a:spcAft>
              <a:spcPct val="35000"/>
            </a:spcAft>
            <a:buNone/>
          </a:pPr>
          <a:r>
            <a:rPr lang="en-GB" sz="1800" b="1" kern="1200" dirty="0"/>
            <a:t>Delay</a:t>
          </a:r>
        </a:p>
        <a:p>
          <a:pPr marL="0" lvl="0" indent="0" algn="ctr" defTabSz="889000">
            <a:lnSpc>
              <a:spcPct val="90000"/>
            </a:lnSpc>
            <a:spcBef>
              <a:spcPct val="0"/>
            </a:spcBef>
            <a:spcAft>
              <a:spcPct val="35000"/>
            </a:spcAft>
            <a:buNone/>
          </a:pPr>
          <a:r>
            <a:rPr lang="en-GB" sz="1800" b="1" kern="1200" dirty="0"/>
            <a:t>Ignoring</a:t>
          </a:r>
        </a:p>
        <a:p>
          <a:pPr marL="0" lvl="0" indent="0" algn="ctr" defTabSz="889000">
            <a:lnSpc>
              <a:spcPct val="90000"/>
            </a:lnSpc>
            <a:spcBef>
              <a:spcPct val="0"/>
            </a:spcBef>
            <a:spcAft>
              <a:spcPct val="35000"/>
            </a:spcAft>
            <a:buNone/>
          </a:pPr>
          <a:r>
            <a:rPr lang="en-GB" sz="1800" b="1" kern="1200" dirty="0"/>
            <a:t>Not doing things</a:t>
          </a:r>
        </a:p>
        <a:p>
          <a:pPr marL="0" lvl="0" indent="0" algn="ctr" defTabSz="889000">
            <a:lnSpc>
              <a:spcPct val="90000"/>
            </a:lnSpc>
            <a:spcBef>
              <a:spcPct val="0"/>
            </a:spcBef>
            <a:spcAft>
              <a:spcPct val="35000"/>
            </a:spcAft>
            <a:buNone/>
          </a:pPr>
          <a:endParaRPr lang="en-GB" sz="2000" b="1" kern="1200" dirty="0"/>
        </a:p>
      </dsp:txBody>
      <dsp:txXfrm>
        <a:off x="6005133" y="1804"/>
        <a:ext cx="4207812" cy="2153784"/>
      </dsp:txXfrm>
    </dsp:sp>
    <dsp:sp modelId="{9D30683F-1F6E-43DA-BE78-513E6F5AD4BA}">
      <dsp:nvSpPr>
        <dsp:cNvPr id="0" name=""/>
        <dsp:cNvSpPr/>
      </dsp:nvSpPr>
      <dsp:spPr>
        <a:xfrm>
          <a:off x="1197744" y="2514553"/>
          <a:ext cx="4487050" cy="2153784"/>
        </a:xfrm>
        <a:prstGeom prst="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RESPECT/RELATIONSHIP</a:t>
          </a:r>
        </a:p>
        <a:p>
          <a:pPr marL="0" lvl="0" indent="0" algn="ctr" defTabSz="889000">
            <a:lnSpc>
              <a:spcPct val="90000"/>
            </a:lnSpc>
            <a:spcBef>
              <a:spcPct val="0"/>
            </a:spcBef>
            <a:spcAft>
              <a:spcPct val="35000"/>
            </a:spcAft>
            <a:buNone/>
          </a:pPr>
          <a:r>
            <a:rPr lang="en-GB" sz="1800" b="1" kern="1200" dirty="0"/>
            <a:t>Negative; biased/prejudiced; threatening; aggressive; hostile; bullying; unpleasant; rude/insulting; disrespectful; bad language; judgemental; abrupt; insensitive; patronising; flippant; dismissive; nasty…</a:t>
          </a:r>
        </a:p>
      </dsp:txBody>
      <dsp:txXfrm>
        <a:off x="1197744" y="2514553"/>
        <a:ext cx="4487050" cy="2153784"/>
      </dsp:txXfrm>
    </dsp:sp>
    <dsp:sp modelId="{C2A1FDF3-E4F2-42A9-90D0-D840CE03A645}">
      <dsp:nvSpPr>
        <dsp:cNvPr id="0" name=""/>
        <dsp:cNvSpPr/>
      </dsp:nvSpPr>
      <dsp:spPr>
        <a:xfrm>
          <a:off x="6159667" y="2514553"/>
          <a:ext cx="4156300" cy="2153784"/>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endParaRPr lang="en-GB" sz="2000" b="1" kern="1200" dirty="0"/>
        </a:p>
        <a:p>
          <a:pPr marL="0" lvl="0" indent="0" algn="ctr" defTabSz="889000">
            <a:lnSpc>
              <a:spcPct val="90000"/>
            </a:lnSpc>
            <a:spcBef>
              <a:spcPct val="0"/>
            </a:spcBef>
            <a:spcAft>
              <a:spcPct val="35000"/>
            </a:spcAft>
            <a:buNone/>
          </a:pPr>
          <a:r>
            <a:rPr lang="en-GB" sz="2000" b="1" kern="1200" dirty="0"/>
            <a:t>TECHNICAL</a:t>
          </a:r>
        </a:p>
        <a:p>
          <a:pPr marL="0" lvl="0" indent="0" algn="ctr" defTabSz="889000">
            <a:lnSpc>
              <a:spcPct val="90000"/>
            </a:lnSpc>
            <a:spcBef>
              <a:spcPct val="0"/>
            </a:spcBef>
            <a:spcAft>
              <a:spcPct val="35000"/>
            </a:spcAft>
            <a:buNone/>
          </a:pPr>
          <a:r>
            <a:rPr lang="en-GB" sz="1800" b="1" kern="1200" dirty="0"/>
            <a:t>Not following procedures</a:t>
          </a:r>
        </a:p>
        <a:p>
          <a:pPr marL="0" lvl="0" indent="0" algn="ctr" defTabSz="889000">
            <a:lnSpc>
              <a:spcPct val="90000"/>
            </a:lnSpc>
            <a:spcBef>
              <a:spcPct val="0"/>
            </a:spcBef>
            <a:spcAft>
              <a:spcPct val="35000"/>
            </a:spcAft>
            <a:buNone/>
          </a:pPr>
          <a:r>
            <a:rPr lang="en-GB" sz="1800" b="1" kern="1200" dirty="0"/>
            <a:t>Lack of knowledge of legislation, procedures</a:t>
          </a:r>
        </a:p>
        <a:p>
          <a:pPr marL="0" lvl="0" indent="0" algn="ctr" defTabSz="889000">
            <a:lnSpc>
              <a:spcPct val="90000"/>
            </a:lnSpc>
            <a:spcBef>
              <a:spcPct val="0"/>
            </a:spcBef>
            <a:spcAft>
              <a:spcPct val="35000"/>
            </a:spcAft>
            <a:buNone/>
          </a:pPr>
          <a:r>
            <a:rPr lang="en-GB" sz="1800" b="1" kern="1200" dirty="0"/>
            <a:t>Poor practice</a:t>
          </a:r>
        </a:p>
        <a:p>
          <a:pPr marL="0" lvl="0" indent="0" algn="ctr" defTabSz="889000">
            <a:lnSpc>
              <a:spcPct val="90000"/>
            </a:lnSpc>
            <a:spcBef>
              <a:spcPct val="0"/>
            </a:spcBef>
            <a:spcAft>
              <a:spcPct val="35000"/>
            </a:spcAft>
            <a:buNone/>
          </a:pPr>
          <a:endParaRPr lang="en-GB" sz="2000" b="1" kern="1200" dirty="0"/>
        </a:p>
      </dsp:txBody>
      <dsp:txXfrm>
        <a:off x="6159667" y="2514553"/>
        <a:ext cx="4156300" cy="21537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A80FD-4608-4FA5-ACAB-F18323DA9478}" type="datetimeFigureOut">
              <a:rPr lang="en-GB" smtClean="0"/>
              <a:t>17/03/2017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448DC-769A-41EA-BCC8-2FE9F884F4D3}" type="slidenum">
              <a:rPr lang="en-GB" smtClean="0"/>
              <a:t>‹#›</a:t>
            </a:fld>
            <a:endParaRPr lang="en-GB" dirty="0"/>
          </a:p>
        </p:txBody>
      </p:sp>
    </p:spTree>
    <p:extLst>
      <p:ext uri="{BB962C8B-B14F-4D97-AF65-F5344CB8AC3E}">
        <p14:creationId xmlns:p14="http://schemas.microsoft.com/office/powerpoint/2010/main" val="137117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Free from observation and interference</a:t>
            </a:r>
          </a:p>
          <a:p>
            <a:pPr marL="228600" indent="-228600">
              <a:buFont typeface="+mj-lt"/>
              <a:buAutoNum type="arabicPeriod"/>
            </a:pPr>
            <a:r>
              <a:rPr lang="en-GB" dirty="0"/>
              <a:t>Uncertain and ambiguous outcomes</a:t>
            </a:r>
          </a:p>
          <a:p>
            <a:pPr marL="228600" indent="-228600">
              <a:buFont typeface="+mj-lt"/>
              <a:buAutoNum type="arabicPeriod"/>
            </a:pPr>
            <a:r>
              <a:rPr lang="en-GB" dirty="0"/>
              <a:t>Occupational processes</a:t>
            </a:r>
          </a:p>
          <a:p>
            <a:endParaRPr lang="en-GB" dirty="0"/>
          </a:p>
        </p:txBody>
      </p:sp>
      <p:sp>
        <p:nvSpPr>
          <p:cNvPr id="4" name="Slide Number Placeholder 3"/>
          <p:cNvSpPr>
            <a:spLocks noGrp="1"/>
          </p:cNvSpPr>
          <p:nvPr>
            <p:ph type="sldNum" sz="quarter" idx="10"/>
          </p:nvPr>
        </p:nvSpPr>
        <p:spPr/>
        <p:txBody>
          <a:bodyPr/>
          <a:lstStyle/>
          <a:p>
            <a:fld id="{871448DC-769A-41EA-BCC8-2FE9F884F4D3}" type="slidenum">
              <a:rPr lang="en-GB" smtClean="0"/>
              <a:t>2</a:t>
            </a:fld>
            <a:endParaRPr lang="en-GB" dirty="0"/>
          </a:p>
        </p:txBody>
      </p:sp>
    </p:spTree>
    <p:extLst>
      <p:ext uri="{BB962C8B-B14F-4D97-AF65-F5344CB8AC3E}">
        <p14:creationId xmlns:p14="http://schemas.microsoft.com/office/powerpoint/2010/main" val="380892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615329-4FEC-4F72-AF02-834471329999}" type="datetime1">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F7551-9F7F-45B5-9FA8-D90176990FBD}" type="datetime1">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69FEC9C-DD6A-44A0-A095-F4AAD75EF17A}" type="datetime1">
              <a:rPr lang="en-US" smtClean="0"/>
              <a:t>3/17/2017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F95D5-7E9C-4226-9ABD-FC20648D33CA}" type="datetime1">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A690842-FED0-4C51-9156-428CB3B114AE}" type="datetime1">
              <a:rPr lang="en-US" smtClean="0"/>
              <a:t>3/17/2017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B5AF68-0C46-4356-9D11-482ADB9AEF8E}" type="datetime1">
              <a:rPr lang="en-US" smtClean="0"/>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06DD27-A648-48E7-B071-4F256DAF1B30}" type="datetime1">
              <a:rPr lang="en-US" smtClean="0"/>
              <a:t>3/17/2017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092A3-CB39-44E3-A3DF-333C49127E98}" type="datetime1">
              <a:rPr lang="en-US" smtClean="0"/>
              <a:t>3/17/2017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093F0-A84C-4B9C-8260-49AD9A11C626}" type="datetime1">
              <a:rPr lang="en-US" smtClean="0"/>
              <a:t>3/17/2017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7AE03-B0F3-4F6D-9DAA-1D247F05D824}" type="datetime1">
              <a:rPr lang="en-US" smtClean="0"/>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F33349-2F10-4A23-A1FB-5B1B2934280A}" type="datetime1">
              <a:rPr lang="en-US" smtClean="0"/>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4FFB201-1036-4575-B5C6-B5A02BC1CBB2}" type="datetime1">
              <a:rPr lang="en-US" smtClean="0"/>
              <a:t>3/17/2017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d.hayes@qub.ac.uk"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224" y="152400"/>
            <a:ext cx="10076307" cy="1819275"/>
          </a:xfrm>
        </p:spPr>
        <p:txBody>
          <a:bodyPr>
            <a:noAutofit/>
          </a:bodyPr>
          <a:lstStyle/>
          <a:p>
            <a:r>
              <a:rPr lang="en-GB" sz="4000" b="1" dirty="0">
                <a:solidFill>
                  <a:schemeClr val="tx1"/>
                </a:solidFill>
              </a:rPr>
              <a:t>Regulating an ‘Invisible Trade’:                                                   </a:t>
            </a:r>
            <a:r>
              <a:rPr lang="en-GB" sz="2400" b="1" dirty="0">
                <a:solidFill>
                  <a:schemeClr val="tx1"/>
                </a:solidFill>
              </a:rPr>
              <a:t>Lessons Learned about Social Work Practice                         from Complaints made by Service Users to the                         Northern Ireland Social Care Council (2006-2015)</a:t>
            </a:r>
          </a:p>
        </p:txBody>
      </p:sp>
      <p:sp>
        <p:nvSpPr>
          <p:cNvPr id="3" name="Subtitle 2"/>
          <p:cNvSpPr>
            <a:spLocks noGrp="1"/>
          </p:cNvSpPr>
          <p:nvPr>
            <p:ph type="subTitle" idx="1"/>
          </p:nvPr>
        </p:nvSpPr>
        <p:spPr>
          <a:xfrm>
            <a:off x="1762124" y="4158175"/>
            <a:ext cx="8667751" cy="1613975"/>
          </a:xfrm>
        </p:spPr>
        <p:txBody>
          <a:bodyPr>
            <a:normAutofit/>
          </a:bodyPr>
          <a:lstStyle/>
          <a:p>
            <a:pPr>
              <a:spcBef>
                <a:spcPts val="0"/>
              </a:spcBef>
              <a:spcAft>
                <a:spcPts val="0"/>
              </a:spcAft>
            </a:pPr>
            <a:r>
              <a:rPr lang="en-GB" sz="1800" b="1" dirty="0"/>
              <a:t>Dr David Hayes</a:t>
            </a:r>
          </a:p>
          <a:p>
            <a:pPr>
              <a:spcBef>
                <a:spcPts val="0"/>
              </a:spcBef>
              <a:spcAft>
                <a:spcPts val="0"/>
              </a:spcAft>
            </a:pPr>
            <a:r>
              <a:rPr lang="en-GB" sz="1800" b="1" dirty="0"/>
              <a:t>Senior Lecturer in Social Work</a:t>
            </a:r>
          </a:p>
          <a:p>
            <a:pPr>
              <a:spcBef>
                <a:spcPts val="0"/>
              </a:spcBef>
              <a:spcAft>
                <a:spcPts val="0"/>
              </a:spcAft>
            </a:pPr>
            <a:r>
              <a:rPr lang="en-GB" sz="1800" b="1" dirty="0"/>
              <a:t>School of Social Sciences, Education and Social Work</a:t>
            </a:r>
          </a:p>
          <a:p>
            <a:pPr>
              <a:spcBef>
                <a:spcPts val="0"/>
              </a:spcBef>
              <a:spcAft>
                <a:spcPts val="0"/>
              </a:spcAft>
            </a:pPr>
            <a:r>
              <a:rPr lang="en-GB" sz="1800" b="1" dirty="0"/>
              <a:t>Queen’s University Belfast</a:t>
            </a:r>
          </a:p>
          <a:p>
            <a:pPr>
              <a:spcBef>
                <a:spcPts val="0"/>
              </a:spcBef>
              <a:spcAft>
                <a:spcPts val="0"/>
              </a:spcAft>
            </a:pPr>
            <a:endParaRPr lang="en-GB" sz="1800" b="1" dirty="0"/>
          </a:p>
          <a:p>
            <a:pPr>
              <a:spcBef>
                <a:spcPts val="0"/>
              </a:spcBef>
              <a:spcAft>
                <a:spcPts val="0"/>
              </a:spcAft>
            </a:pPr>
            <a:r>
              <a:rPr lang="en-GB" sz="1800" b="1" dirty="0">
                <a:solidFill>
                  <a:schemeClr val="bg1"/>
                </a:solidFill>
                <a:hlinkClick r:id="rId2"/>
              </a:rPr>
              <a:t>d.hayes@qub.ac.uk</a:t>
            </a:r>
            <a:endParaRPr lang="en-GB" sz="1800" b="1" dirty="0">
              <a:solidFill>
                <a:schemeClr val="bg1"/>
              </a:solidFill>
            </a:endParaRPr>
          </a:p>
          <a:p>
            <a:pPr>
              <a:spcBef>
                <a:spcPts val="0"/>
              </a:spcBef>
              <a:spcAft>
                <a:spcPts val="0"/>
              </a:spcAft>
            </a:pPr>
            <a:endParaRPr lang="en-GB" sz="1800" b="1" dirty="0"/>
          </a:p>
          <a:p>
            <a:pPr>
              <a:spcBef>
                <a:spcPts val="0"/>
              </a:spcBef>
              <a:spcAft>
                <a:spcPts val="0"/>
              </a:spcAft>
            </a:pPr>
            <a:endParaRPr lang="en-GB" sz="1800" b="1" dirty="0"/>
          </a:p>
          <a:p>
            <a:pPr>
              <a:spcBef>
                <a:spcPts val="0"/>
              </a:spcBef>
              <a:spcAft>
                <a:spcPts val="0"/>
              </a:spcAft>
            </a:pPr>
            <a:endParaRPr lang="en-GB" sz="1800" b="1" dirty="0"/>
          </a:p>
          <a:p>
            <a:pPr>
              <a:spcBef>
                <a:spcPts val="0"/>
              </a:spcBef>
              <a:spcAft>
                <a:spcPts val="0"/>
              </a:spcAft>
            </a:pPr>
            <a:endParaRPr lang="en-GB" sz="1800" b="1" dirty="0"/>
          </a:p>
          <a:p>
            <a:pPr>
              <a:spcBef>
                <a:spcPts val="0"/>
              </a:spcBef>
              <a:spcAft>
                <a:spcPts val="0"/>
              </a:spcAft>
            </a:pPr>
            <a:endParaRPr lang="en-GB" sz="1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963" y="2294382"/>
            <a:ext cx="2878074" cy="13395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0" y="2499360"/>
            <a:ext cx="2161032" cy="9296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5" y="2678430"/>
            <a:ext cx="2667000" cy="571500"/>
          </a:xfrm>
          <a:prstGeom prst="rect">
            <a:avLst/>
          </a:prstGeom>
        </p:spPr>
      </p:pic>
    </p:spTree>
    <p:extLst>
      <p:ext uri="{BB962C8B-B14F-4D97-AF65-F5344CB8AC3E}">
        <p14:creationId xmlns:p14="http://schemas.microsoft.com/office/powerpoint/2010/main" val="83661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1250" y="297055"/>
            <a:ext cx="10800192" cy="1508760"/>
          </a:xfrm>
        </p:spPr>
        <p:txBody>
          <a:bodyPr/>
          <a:lstStyle/>
          <a:p>
            <a:r>
              <a:rPr lang="en-GB" b="1" dirty="0"/>
              <a:t>WHY DO SERVICE USERS MAKE COMPLAINTS?</a:t>
            </a:r>
          </a:p>
        </p:txBody>
      </p:sp>
      <p:sp>
        <p:nvSpPr>
          <p:cNvPr id="9" name="Content Placeholder 8"/>
          <p:cNvSpPr>
            <a:spLocks noGrp="1"/>
          </p:cNvSpPr>
          <p:nvPr>
            <p:ph sz="half" idx="2"/>
          </p:nvPr>
        </p:nvSpPr>
        <p:spPr>
          <a:xfrm>
            <a:off x="6094959" y="2106613"/>
            <a:ext cx="4754880" cy="4206240"/>
          </a:xfrm>
        </p:spPr>
        <p:txBody>
          <a:bodyPr>
            <a:normAutofit/>
          </a:bodyPr>
          <a:lstStyle/>
          <a:p>
            <a:pPr marL="0" indent="0">
              <a:buNone/>
            </a:pPr>
            <a:r>
              <a:rPr lang="en-GB" sz="6000" b="1" dirty="0"/>
              <a:t>H</a:t>
            </a:r>
            <a:r>
              <a:rPr lang="en-GB" sz="2400" dirty="0"/>
              <a:t>onesty</a:t>
            </a:r>
          </a:p>
          <a:p>
            <a:pPr marL="0" indent="0">
              <a:buNone/>
            </a:pPr>
            <a:r>
              <a:rPr lang="en-GB" sz="6000" b="1" dirty="0"/>
              <a:t>U</a:t>
            </a:r>
            <a:r>
              <a:rPr lang="en-GB" sz="2600" b="1" dirty="0"/>
              <a:t>nresponsiveness</a:t>
            </a:r>
            <a:endParaRPr lang="en-GB" sz="2600" dirty="0"/>
          </a:p>
          <a:p>
            <a:pPr marL="0" indent="0">
              <a:buNone/>
            </a:pPr>
            <a:r>
              <a:rPr lang="en-GB" sz="6000" b="1" dirty="0"/>
              <a:t>R</a:t>
            </a:r>
            <a:r>
              <a:rPr lang="en-GB" sz="2400" dirty="0"/>
              <a:t>espect and Relationship</a:t>
            </a:r>
          </a:p>
          <a:p>
            <a:pPr marL="0" indent="0">
              <a:buNone/>
            </a:pPr>
            <a:r>
              <a:rPr lang="en-GB" sz="6000" b="1" dirty="0"/>
              <a:t>T</a:t>
            </a:r>
            <a:r>
              <a:rPr lang="en-GB" sz="2400" dirty="0"/>
              <a:t>echnical</a:t>
            </a:r>
          </a:p>
          <a:p>
            <a:pPr marL="0" indent="0">
              <a:buNone/>
            </a:pPr>
            <a:endParaRPr lang="en-GB" sz="2400" dirty="0"/>
          </a:p>
          <a:p>
            <a:endParaRPr lang="en-GB"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1071"/>
          <a:stretch/>
        </p:blipFill>
        <p:spPr>
          <a:xfrm>
            <a:off x="1454456" y="2778331"/>
            <a:ext cx="3810000" cy="3046385"/>
          </a:xfrm>
          <a:ln w="76200">
            <a:solidFill>
              <a:srgbClr val="002060"/>
            </a:solidFill>
          </a:ln>
        </p:spPr>
      </p:pic>
    </p:spTree>
    <p:extLst>
      <p:ext uri="{BB962C8B-B14F-4D97-AF65-F5344CB8AC3E}">
        <p14:creationId xmlns:p14="http://schemas.microsoft.com/office/powerpoint/2010/main" val="65088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86" y="284176"/>
            <a:ext cx="10101664" cy="1508760"/>
          </a:xfrm>
        </p:spPr>
        <p:txBody>
          <a:bodyPr/>
          <a:lstStyle/>
          <a:p>
            <a:r>
              <a:rPr lang="en-GB" b="1" dirty="0"/>
              <a:t>The ‘invisibility’ of social work</a:t>
            </a:r>
          </a:p>
        </p:txBody>
      </p:sp>
      <p:sp>
        <p:nvSpPr>
          <p:cNvPr id="3" name="Content Placeholder 2"/>
          <p:cNvSpPr>
            <a:spLocks noGrp="1"/>
          </p:cNvSpPr>
          <p:nvPr>
            <p:ph idx="1"/>
          </p:nvPr>
        </p:nvSpPr>
        <p:spPr>
          <a:xfrm>
            <a:off x="1042586" y="2011680"/>
            <a:ext cx="7939489" cy="4619856"/>
          </a:xfrm>
        </p:spPr>
        <p:txBody>
          <a:bodyPr>
            <a:normAutofit/>
          </a:bodyPr>
          <a:lstStyle/>
          <a:p>
            <a:pPr marL="0" indent="0">
              <a:buNone/>
            </a:pPr>
            <a:r>
              <a:rPr lang="en-GB" sz="2400" dirty="0"/>
              <a:t>“…social work is an inherently ‘invisible’ trade that cannot be ‘seen’ without engaging in the workers’ own routines for understanding their complex occupational terrain...social workers who visit people in the privacy of their own homes or see them in the office usually do so free from observation and interference by their colleagues, who likewise pursue a similar form of intervention.” (Pithouse, 1998: 4-5).</a:t>
            </a:r>
          </a:p>
          <a:p>
            <a:pPr marL="0" indent="0">
              <a:buNone/>
            </a:pPr>
            <a:endParaRPr lang="en-GB" sz="2400" dirty="0"/>
          </a:p>
          <a:p>
            <a:pPr marL="0" indent="0">
              <a:buNone/>
            </a:pPr>
            <a:endParaRPr lang="en-GB" sz="2400" dirty="0"/>
          </a:p>
          <a:p>
            <a:pPr marL="0" indent="0">
              <a:buNone/>
            </a:pPr>
            <a:r>
              <a:rPr lang="en-GB" sz="1800" dirty="0"/>
              <a:t>Pithouse, A. (1998). </a:t>
            </a:r>
            <a:r>
              <a:rPr lang="en-GB" sz="1800" i="1" dirty="0"/>
              <a:t>Social Work: The Social Organisation of an Invisible Trade </a:t>
            </a:r>
            <a:r>
              <a:rPr lang="en-GB" sz="1800" dirty="0"/>
              <a:t>(Second Edition). Aldershot: Ashgate.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6" y="3002391"/>
            <a:ext cx="1938338" cy="2860358"/>
          </a:xfrm>
          <a:prstGeom prst="rect">
            <a:avLst/>
          </a:prstGeom>
          <a:ln w="25400">
            <a:solidFill>
              <a:srgbClr val="002060"/>
            </a:solidFill>
          </a:ln>
        </p:spPr>
      </p:pic>
      <p:sp>
        <p:nvSpPr>
          <p:cNvPr id="6" name="Slide Number Placeholder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03041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PrOCESS</a:t>
            </a:r>
          </a:p>
        </p:txBody>
      </p:sp>
      <p:sp>
        <p:nvSpPr>
          <p:cNvPr id="3" name="Slide Number Placeholder 2"/>
          <p:cNvSpPr>
            <a:spLocks noGrp="1"/>
          </p:cNvSpPr>
          <p:nvPr>
            <p:ph type="sldNum" sz="quarter" idx="12"/>
          </p:nvPr>
        </p:nvSpPr>
        <p:spPr/>
        <p:txBody>
          <a:bodyPr/>
          <a:lstStyle/>
          <a:p>
            <a:fld id="{4FAB73BC-B049-4115-A692-8D63A059BFB8}" type="slidenum">
              <a:rPr lang="en-US" smtClean="0"/>
              <a:t>3</a:t>
            </a:fld>
            <a:endParaRPr lang="en-US" dirty="0"/>
          </a:p>
        </p:txBody>
      </p:sp>
      <p:graphicFrame>
        <p:nvGraphicFramePr>
          <p:cNvPr id="4" name="Diagram 3"/>
          <p:cNvGraphicFramePr/>
          <p:nvPr>
            <p:extLst>
              <p:ext uri="{D42A27DB-BD31-4B8C-83A1-F6EECF244321}">
                <p14:modId xmlns:p14="http://schemas.microsoft.com/office/powerpoint/2010/main" val="3008856335"/>
              </p:ext>
            </p:extLst>
          </p:nvPr>
        </p:nvGraphicFramePr>
        <p:xfrm>
          <a:off x="373488" y="1976907"/>
          <a:ext cx="11384924" cy="4443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ounded Rectangle 14"/>
          <p:cNvSpPr/>
          <p:nvPr/>
        </p:nvSpPr>
        <p:spPr>
          <a:xfrm>
            <a:off x="1519707" y="5653824"/>
            <a:ext cx="6529589" cy="9144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GB" b="1" dirty="0"/>
              <a:t>51 closed at Preliminary Enquiries Stage</a:t>
            </a:r>
          </a:p>
          <a:p>
            <a:pPr marL="285750" indent="-285750">
              <a:buFont typeface="Arial" pitchFamily="34" charset="0"/>
              <a:buChar char="•"/>
            </a:pPr>
            <a:r>
              <a:rPr lang="en-GB" b="1" dirty="0"/>
              <a:t>9 closed at Preliminary Proceedings Committee Stage</a:t>
            </a:r>
          </a:p>
        </p:txBody>
      </p:sp>
    </p:spTree>
    <p:extLst>
      <p:ext uri="{BB962C8B-B14F-4D97-AF65-F5344CB8AC3E}">
        <p14:creationId xmlns:p14="http://schemas.microsoft.com/office/powerpoint/2010/main" val="375109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224" y="565622"/>
            <a:ext cx="9918775" cy="805978"/>
          </a:xfrm>
        </p:spPr>
        <p:txBody>
          <a:bodyPr>
            <a:normAutofit/>
          </a:bodyPr>
          <a:lstStyle/>
          <a:p>
            <a:r>
              <a:rPr lang="en-GB" sz="4000" b="1" dirty="0"/>
              <a:t>Gender and Age</a:t>
            </a:r>
          </a:p>
        </p:txBody>
      </p:sp>
      <p:grpSp>
        <p:nvGrpSpPr>
          <p:cNvPr id="6" name="Group 5"/>
          <p:cNvGrpSpPr>
            <a:grpSpLocks noChangeAspect="1"/>
          </p:cNvGrpSpPr>
          <p:nvPr/>
        </p:nvGrpSpPr>
        <p:grpSpPr>
          <a:xfrm>
            <a:off x="350253" y="2183557"/>
            <a:ext cx="4108819" cy="4108819"/>
            <a:chOff x="2789793" y="1948264"/>
            <a:chExt cx="4444444" cy="444444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793" y="1948264"/>
              <a:ext cx="4444444" cy="4444444"/>
            </a:xfrm>
            <a:prstGeom prst="rect">
              <a:avLst/>
            </a:prstGeom>
          </p:spPr>
        </p:pic>
        <p:sp>
          <p:nvSpPr>
            <p:cNvPr id="4" name="TextBox 3"/>
            <p:cNvSpPr txBox="1"/>
            <p:nvPr/>
          </p:nvSpPr>
          <p:spPr>
            <a:xfrm>
              <a:off x="3587622" y="3091545"/>
              <a:ext cx="847724" cy="632542"/>
            </a:xfrm>
            <a:prstGeom prst="rect">
              <a:avLst/>
            </a:prstGeom>
            <a:noFill/>
          </p:spPr>
          <p:txBody>
            <a:bodyPr wrap="square" rtlCol="0">
              <a:spAutoFit/>
            </a:bodyPr>
            <a:lstStyle/>
            <a:p>
              <a:pPr algn="ctr"/>
              <a:r>
                <a:rPr lang="en-GB" sz="1600" b="1" dirty="0"/>
                <a:t>45</a:t>
              </a:r>
            </a:p>
            <a:p>
              <a:pPr algn="ctr"/>
              <a:r>
                <a:rPr lang="en-GB" sz="1600" b="1" dirty="0"/>
                <a:t>(75%)</a:t>
              </a:r>
            </a:p>
          </p:txBody>
        </p:sp>
        <p:sp>
          <p:nvSpPr>
            <p:cNvPr id="5" name="TextBox 4"/>
            <p:cNvSpPr txBox="1"/>
            <p:nvPr/>
          </p:nvSpPr>
          <p:spPr>
            <a:xfrm>
              <a:off x="5735622" y="3091545"/>
              <a:ext cx="866803" cy="632542"/>
            </a:xfrm>
            <a:prstGeom prst="rect">
              <a:avLst/>
            </a:prstGeom>
            <a:noFill/>
          </p:spPr>
          <p:txBody>
            <a:bodyPr wrap="square" rtlCol="0">
              <a:spAutoFit/>
            </a:bodyPr>
            <a:lstStyle/>
            <a:p>
              <a:pPr algn="ctr"/>
              <a:r>
                <a:rPr lang="en-GB" sz="1600" b="1" dirty="0"/>
                <a:t>15</a:t>
              </a:r>
            </a:p>
            <a:p>
              <a:pPr algn="ctr"/>
              <a:r>
                <a:rPr lang="en-GB" sz="1600" b="1" dirty="0"/>
                <a:t>(25%)</a:t>
              </a:r>
            </a:p>
          </p:txBody>
        </p:sp>
      </p:grpSp>
      <p:graphicFrame>
        <p:nvGraphicFramePr>
          <p:cNvPr id="11" name="Content Placeholder 6"/>
          <p:cNvGraphicFramePr>
            <a:graphicFrameLocks noGrp="1"/>
          </p:cNvGraphicFramePr>
          <p:nvPr>
            <p:ph sz="half" idx="2"/>
            <p:extLst>
              <p:ext uri="{D42A27DB-BD31-4B8C-83A1-F6EECF244321}">
                <p14:modId xmlns:p14="http://schemas.microsoft.com/office/powerpoint/2010/main" val="882599581"/>
              </p:ext>
            </p:extLst>
          </p:nvPr>
        </p:nvGraphicFramePr>
        <p:xfrm>
          <a:off x="4459072" y="1704975"/>
          <a:ext cx="7394109" cy="41549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651745" y="3604180"/>
            <a:ext cx="657225" cy="338554"/>
          </a:xfrm>
          <a:prstGeom prst="rect">
            <a:avLst/>
          </a:prstGeom>
          <a:noFill/>
        </p:spPr>
        <p:txBody>
          <a:bodyPr wrap="square" rtlCol="0">
            <a:spAutoFit/>
          </a:bodyPr>
          <a:lstStyle/>
          <a:p>
            <a:r>
              <a:rPr lang="en-GB" sz="1600" b="1" dirty="0"/>
              <a:t>13%</a:t>
            </a:r>
          </a:p>
        </p:txBody>
      </p:sp>
      <p:sp>
        <p:nvSpPr>
          <p:cNvPr id="13" name="TextBox 12"/>
          <p:cNvSpPr txBox="1"/>
          <p:nvPr/>
        </p:nvSpPr>
        <p:spPr>
          <a:xfrm>
            <a:off x="6800079" y="2961128"/>
            <a:ext cx="642802" cy="338554"/>
          </a:xfrm>
          <a:prstGeom prst="rect">
            <a:avLst/>
          </a:prstGeom>
          <a:noFill/>
        </p:spPr>
        <p:txBody>
          <a:bodyPr wrap="square" rtlCol="0">
            <a:spAutoFit/>
          </a:bodyPr>
          <a:lstStyle/>
          <a:p>
            <a:r>
              <a:rPr lang="en-GB" sz="1600" b="1" dirty="0"/>
              <a:t>23%</a:t>
            </a:r>
          </a:p>
        </p:txBody>
      </p:sp>
      <p:sp>
        <p:nvSpPr>
          <p:cNvPr id="14" name="TextBox 13"/>
          <p:cNvSpPr txBox="1"/>
          <p:nvPr/>
        </p:nvSpPr>
        <p:spPr>
          <a:xfrm>
            <a:off x="7975847" y="1837145"/>
            <a:ext cx="796678" cy="338554"/>
          </a:xfrm>
          <a:prstGeom prst="rect">
            <a:avLst/>
          </a:prstGeom>
          <a:noFill/>
        </p:spPr>
        <p:txBody>
          <a:bodyPr wrap="square" rtlCol="0">
            <a:spAutoFit/>
          </a:bodyPr>
          <a:lstStyle/>
          <a:p>
            <a:r>
              <a:rPr lang="en-GB" sz="1600" b="1" dirty="0"/>
              <a:t>40%</a:t>
            </a:r>
          </a:p>
        </p:txBody>
      </p:sp>
      <p:sp>
        <p:nvSpPr>
          <p:cNvPr id="15" name="TextBox 14"/>
          <p:cNvSpPr txBox="1"/>
          <p:nvPr/>
        </p:nvSpPr>
        <p:spPr>
          <a:xfrm>
            <a:off x="9285199" y="3071225"/>
            <a:ext cx="657225" cy="338554"/>
          </a:xfrm>
          <a:prstGeom prst="rect">
            <a:avLst/>
          </a:prstGeom>
          <a:noFill/>
        </p:spPr>
        <p:txBody>
          <a:bodyPr wrap="square" rtlCol="0">
            <a:spAutoFit/>
          </a:bodyPr>
          <a:lstStyle/>
          <a:p>
            <a:r>
              <a:rPr lang="en-GB" sz="1600" b="1" dirty="0"/>
              <a:t>22%</a:t>
            </a:r>
          </a:p>
        </p:txBody>
      </p:sp>
      <p:sp>
        <p:nvSpPr>
          <p:cNvPr id="16" name="TextBox 15"/>
          <p:cNvSpPr txBox="1"/>
          <p:nvPr/>
        </p:nvSpPr>
        <p:spPr>
          <a:xfrm>
            <a:off x="10452347" y="4391927"/>
            <a:ext cx="657225" cy="338554"/>
          </a:xfrm>
          <a:prstGeom prst="rect">
            <a:avLst/>
          </a:prstGeom>
          <a:noFill/>
        </p:spPr>
        <p:txBody>
          <a:bodyPr wrap="square" rtlCol="0">
            <a:spAutoFit/>
          </a:bodyPr>
          <a:lstStyle/>
          <a:p>
            <a:r>
              <a:rPr lang="en-GB" sz="1600" b="1" dirty="0"/>
              <a:t>2%</a:t>
            </a:r>
          </a:p>
        </p:txBody>
      </p:sp>
      <p:sp>
        <p:nvSpPr>
          <p:cNvPr id="7" name="Rounded Rectangle 6"/>
          <p:cNvSpPr/>
          <p:nvPr/>
        </p:nvSpPr>
        <p:spPr>
          <a:xfrm>
            <a:off x="7089551" y="5835176"/>
            <a:ext cx="2434107" cy="914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Range: 22-60 years</a:t>
            </a:r>
          </a:p>
          <a:p>
            <a:pPr algn="ctr"/>
            <a:r>
              <a:rPr lang="en-GB" b="1" dirty="0"/>
              <a:t>Mean: 42 years</a:t>
            </a:r>
          </a:p>
          <a:p>
            <a:pPr algn="ctr"/>
            <a:r>
              <a:rPr lang="en-GB" b="1" dirty="0"/>
              <a:t>Median: 44 years</a:t>
            </a:r>
          </a:p>
        </p:txBody>
      </p:sp>
    </p:spTree>
    <p:extLst>
      <p:ext uri="{BB962C8B-B14F-4D97-AF65-F5344CB8AC3E}">
        <p14:creationId xmlns:p14="http://schemas.microsoft.com/office/powerpoint/2010/main" val="263573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284176"/>
            <a:ext cx="10077450" cy="1508760"/>
          </a:xfrm>
        </p:spPr>
        <p:txBody>
          <a:bodyPr/>
          <a:lstStyle/>
          <a:p>
            <a:r>
              <a:rPr lang="en-GB" b="1" dirty="0"/>
              <a:t>Job Role By Gender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01334236"/>
              </p:ext>
            </p:extLst>
          </p:nvPr>
        </p:nvGraphicFramePr>
        <p:xfrm>
          <a:off x="1203325" y="1815921"/>
          <a:ext cx="9783763" cy="471366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t>5</a:t>
            </a:fld>
            <a:endParaRPr lang="en-US" dirty="0"/>
          </a:p>
        </p:txBody>
      </p:sp>
      <p:sp>
        <p:nvSpPr>
          <p:cNvPr id="9" name="TextBox 8"/>
          <p:cNvSpPr txBox="1"/>
          <p:nvPr/>
        </p:nvSpPr>
        <p:spPr>
          <a:xfrm>
            <a:off x="3558189" y="1882178"/>
            <a:ext cx="600075" cy="369332"/>
          </a:xfrm>
          <a:prstGeom prst="rect">
            <a:avLst/>
          </a:prstGeom>
          <a:noFill/>
        </p:spPr>
        <p:txBody>
          <a:bodyPr wrap="square" rtlCol="0">
            <a:spAutoFit/>
          </a:bodyPr>
          <a:lstStyle/>
          <a:p>
            <a:r>
              <a:rPr lang="en-GB" b="1" dirty="0"/>
              <a:t>57%</a:t>
            </a:r>
          </a:p>
        </p:txBody>
      </p:sp>
      <p:sp>
        <p:nvSpPr>
          <p:cNvPr id="11" name="TextBox 10"/>
          <p:cNvSpPr txBox="1"/>
          <p:nvPr/>
        </p:nvSpPr>
        <p:spPr>
          <a:xfrm>
            <a:off x="6017374" y="3819470"/>
            <a:ext cx="573926" cy="338554"/>
          </a:xfrm>
          <a:prstGeom prst="rect">
            <a:avLst/>
          </a:prstGeom>
          <a:noFill/>
        </p:spPr>
        <p:txBody>
          <a:bodyPr wrap="square" rtlCol="0">
            <a:spAutoFit/>
          </a:bodyPr>
          <a:lstStyle/>
          <a:p>
            <a:r>
              <a:rPr lang="en-GB" sz="1600" b="1" dirty="0"/>
              <a:t>20%</a:t>
            </a:r>
          </a:p>
        </p:txBody>
      </p:sp>
      <p:sp>
        <p:nvSpPr>
          <p:cNvPr id="12" name="TextBox 11"/>
          <p:cNvSpPr txBox="1"/>
          <p:nvPr/>
        </p:nvSpPr>
        <p:spPr>
          <a:xfrm>
            <a:off x="8555060" y="3666292"/>
            <a:ext cx="619125" cy="369332"/>
          </a:xfrm>
          <a:prstGeom prst="rect">
            <a:avLst/>
          </a:prstGeom>
          <a:noFill/>
        </p:spPr>
        <p:txBody>
          <a:bodyPr wrap="square" rtlCol="0">
            <a:spAutoFit/>
          </a:bodyPr>
          <a:lstStyle/>
          <a:p>
            <a:r>
              <a:rPr lang="en-GB" b="1" dirty="0"/>
              <a:t>23%</a:t>
            </a:r>
          </a:p>
        </p:txBody>
      </p:sp>
    </p:spTree>
    <p:extLst>
      <p:ext uri="{BB962C8B-B14F-4D97-AF65-F5344CB8AC3E}">
        <p14:creationId xmlns:p14="http://schemas.microsoft.com/office/powerpoint/2010/main" val="423698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224" y="284176"/>
            <a:ext cx="9918775" cy="1508760"/>
          </a:xfrm>
        </p:spPr>
        <p:txBody>
          <a:bodyPr>
            <a:normAutofit/>
          </a:bodyPr>
          <a:lstStyle/>
          <a:p>
            <a:r>
              <a:rPr lang="en-GB" sz="4000" b="1" dirty="0"/>
              <a:t>Programme of Care</a:t>
            </a:r>
          </a:p>
        </p:txBody>
      </p:sp>
      <p:graphicFrame>
        <p:nvGraphicFramePr>
          <p:cNvPr id="14" name="Content Placeholder 9"/>
          <p:cNvGraphicFramePr>
            <a:graphicFrameLocks noGrp="1"/>
          </p:cNvGraphicFramePr>
          <p:nvPr>
            <p:ph sz="half" idx="2"/>
            <p:extLst>
              <p:ext uri="{D42A27DB-BD31-4B8C-83A1-F6EECF244321}">
                <p14:modId xmlns:p14="http://schemas.microsoft.com/office/powerpoint/2010/main" val="2256761637"/>
              </p:ext>
            </p:extLst>
          </p:nvPr>
        </p:nvGraphicFramePr>
        <p:xfrm>
          <a:off x="409821" y="1947548"/>
          <a:ext cx="11464179" cy="4763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39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6" y="284176"/>
            <a:ext cx="10086974" cy="1508760"/>
          </a:xfrm>
        </p:spPr>
        <p:txBody>
          <a:bodyPr/>
          <a:lstStyle/>
          <a:p>
            <a:r>
              <a:rPr lang="en-GB" b="1" dirty="0"/>
              <a:t>Number of Years Qualified BY Gender</a:t>
            </a:r>
          </a:p>
        </p:txBody>
      </p:sp>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dirty="0"/>
          </a:p>
        </p:txBody>
      </p:sp>
      <p:sp>
        <p:nvSpPr>
          <p:cNvPr id="12" name="TextBox 11"/>
          <p:cNvSpPr txBox="1"/>
          <p:nvPr/>
        </p:nvSpPr>
        <p:spPr>
          <a:xfrm>
            <a:off x="373488" y="6305549"/>
            <a:ext cx="2362200" cy="276999"/>
          </a:xfrm>
          <a:prstGeom prst="rect">
            <a:avLst/>
          </a:prstGeom>
          <a:noFill/>
        </p:spPr>
        <p:txBody>
          <a:bodyPr wrap="square" rtlCol="0">
            <a:spAutoFit/>
          </a:bodyPr>
          <a:lstStyle/>
          <a:p>
            <a:r>
              <a:rPr lang="en-GB" sz="1200" dirty="0"/>
              <a:t>*Data missing for 5 cases</a:t>
            </a:r>
          </a:p>
        </p:txBody>
      </p:sp>
      <p:sp>
        <p:nvSpPr>
          <p:cNvPr id="20" name="Rounded Rectangle 19"/>
          <p:cNvSpPr/>
          <p:nvPr/>
        </p:nvSpPr>
        <p:spPr>
          <a:xfrm>
            <a:off x="9278960" y="3723040"/>
            <a:ext cx="2434107" cy="914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Range: 1-31 years</a:t>
            </a:r>
          </a:p>
          <a:p>
            <a:pPr algn="ctr"/>
            <a:r>
              <a:rPr lang="en-GB" b="1" dirty="0"/>
              <a:t>Mean: 12.7 years</a:t>
            </a:r>
          </a:p>
          <a:p>
            <a:pPr algn="ctr"/>
            <a:r>
              <a:rPr lang="en-GB" b="1" dirty="0"/>
              <a:t>Median: 10 years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26356126"/>
              </p:ext>
            </p:extLst>
          </p:nvPr>
        </p:nvGraphicFramePr>
        <p:xfrm>
          <a:off x="373488" y="2011363"/>
          <a:ext cx="8905471" cy="4571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13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ISSUES IN COMPLAINTS (n=94)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0541533"/>
              </p:ext>
            </p:extLst>
          </p:nvPr>
        </p:nvGraphicFramePr>
        <p:xfrm>
          <a:off x="412124" y="2011363"/>
          <a:ext cx="11487955" cy="447958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39625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ISSUES EXEMPLIFIED</a:t>
            </a:r>
          </a:p>
        </p:txBody>
      </p:sp>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graphicFrame>
        <p:nvGraphicFramePr>
          <p:cNvPr id="8" name="Diagram 7"/>
          <p:cNvGraphicFramePr/>
          <p:nvPr>
            <p:extLst>
              <p:ext uri="{D42A27DB-BD31-4B8C-83A1-F6EECF244321}">
                <p14:modId xmlns:p14="http://schemas.microsoft.com/office/powerpoint/2010/main" val="4114984498"/>
              </p:ext>
            </p:extLst>
          </p:nvPr>
        </p:nvGraphicFramePr>
        <p:xfrm>
          <a:off x="399245" y="2009104"/>
          <a:ext cx="11397803" cy="467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333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1168</TotalTime>
  <Words>410</Words>
  <Application>Microsoft Office PowerPoint</Application>
  <PresentationFormat>Widescreen</PresentationFormat>
  <Paragraphs>93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vt:lpstr>
      <vt:lpstr>Banded</vt:lpstr>
      <vt:lpstr>Regulating an ‘Invisible Trade’:                                                   Lessons Learned about Social Work Practice                         from Complaints made by Service Users to the                         Northern Ireland Social Care Council (2006-2015)</vt:lpstr>
      <vt:lpstr>The ‘invisibility’ of social work</vt:lpstr>
      <vt:lpstr>PrOCESS</vt:lpstr>
      <vt:lpstr>Gender and Age</vt:lpstr>
      <vt:lpstr>Job Role By Gender</vt:lpstr>
      <vt:lpstr>Programme of Care</vt:lpstr>
      <vt:lpstr>Number of Years Qualified BY Gender</vt:lpstr>
      <vt:lpstr>ISSUES IN COMPLAINTS (n=94)</vt:lpstr>
      <vt:lpstr>ISSUES EXEMPLIFIED</vt:lpstr>
      <vt:lpstr>WHY DO SERVICE USERS MAKE COMPLAINTS?</vt:lpstr>
    </vt:vector>
  </TitlesOfParts>
  <Company>Queens University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Hayes</dc:creator>
  <cp:lastModifiedBy>Douglas Bilton</cp:lastModifiedBy>
  <cp:revision>67</cp:revision>
  <dcterms:created xsi:type="dcterms:W3CDTF">2017-01-24T12:50:05Z</dcterms:created>
  <dcterms:modified xsi:type="dcterms:W3CDTF">2017-03-17T15:12:48Z</dcterms:modified>
</cp:coreProperties>
</file>