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6" r:id="rId2"/>
    <p:sldMasterId id="2147483708" r:id="rId3"/>
    <p:sldMasterId id="2147483720" r:id="rId4"/>
  </p:sldMasterIdLst>
  <p:notesMasterIdLst>
    <p:notesMasterId r:id="rId26"/>
  </p:notesMasterIdLst>
  <p:handoutMasterIdLst>
    <p:handoutMasterId r:id="rId27"/>
  </p:handoutMasterIdLst>
  <p:sldIdLst>
    <p:sldId id="270" r:id="rId5"/>
    <p:sldId id="293" r:id="rId6"/>
    <p:sldId id="258" r:id="rId7"/>
    <p:sldId id="262" r:id="rId8"/>
    <p:sldId id="260" r:id="rId9"/>
    <p:sldId id="263" r:id="rId10"/>
    <p:sldId id="265" r:id="rId11"/>
    <p:sldId id="279" r:id="rId12"/>
    <p:sldId id="274" r:id="rId13"/>
    <p:sldId id="272" r:id="rId14"/>
    <p:sldId id="275" r:id="rId15"/>
    <p:sldId id="291" r:id="rId16"/>
    <p:sldId id="273" r:id="rId17"/>
    <p:sldId id="304" r:id="rId18"/>
    <p:sldId id="306" r:id="rId19"/>
    <p:sldId id="305" r:id="rId20"/>
    <p:sldId id="278" r:id="rId21"/>
    <p:sldId id="271" r:id="rId22"/>
    <p:sldId id="303" r:id="rId23"/>
    <p:sldId id="309"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70"/>
            <p14:sldId id="293"/>
            <p14:sldId id="258"/>
            <p14:sldId id="262"/>
            <p14:sldId id="260"/>
            <p14:sldId id="263"/>
            <p14:sldId id="265"/>
            <p14:sldId id="279"/>
            <p14:sldId id="274"/>
            <p14:sldId id="272"/>
            <p14:sldId id="275"/>
            <p14:sldId id="291"/>
            <p14:sldId id="273"/>
            <p14:sldId id="304"/>
            <p14:sldId id="306"/>
            <p14:sldId id="305"/>
            <p14:sldId id="278"/>
            <p14:sldId id="271"/>
            <p14:sldId id="303"/>
            <p14:sldId id="309"/>
            <p14:sldId id="27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7"/>
    <p:restoredTop sz="93077" autoAdjust="0"/>
  </p:normalViewPr>
  <p:slideViewPr>
    <p:cSldViewPr snapToGrid="0" snapToObjects="1">
      <p:cViewPr>
        <p:scale>
          <a:sx n="50" d="100"/>
          <a:sy n="50" d="100"/>
        </p:scale>
        <p:origin x="-1944" y="-8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Compared with last year, the Service has expanded its area</a:t>
            </a:r>
            <a:r>
              <a:rPr lang="en-GB" baseline="0" dirty="0" smtClean="0"/>
              <a:t> of operations.</a:t>
            </a:r>
          </a:p>
          <a:p>
            <a:r>
              <a:rPr lang="en-GB" dirty="0" smtClean="0"/>
              <a:t>In</a:t>
            </a:r>
            <a:r>
              <a:rPr lang="en-GB" baseline="0" dirty="0" smtClean="0"/>
              <a:t> 2013-14, Wessex Appraisal and Revalidation Service earned its name by expanding to cover all the eligible doctors on the Medical Performer’s List for Wessex Area Team, by taking on the Isle of Wight appraisers.</a:t>
            </a:r>
          </a:p>
          <a:p>
            <a:r>
              <a:rPr lang="en-GB" baseline="0" dirty="0" smtClean="0"/>
              <a:t>Half way through the year, we also took on a contract to provide the administrative support for the responsible officer appraisals across NHS England (South).</a:t>
            </a:r>
          </a:p>
          <a:p>
            <a:r>
              <a:rPr lang="en-GB" baseline="0" dirty="0" smtClean="0"/>
              <a:t>For 2014-15, we have a new contract with the Gibraltar Health Authority to provide medical appraisals for all the employed doctors on Gibraltar across primary and secondary care. </a:t>
            </a:r>
            <a:endParaRPr lang="en-GB" dirty="0"/>
          </a:p>
        </p:txBody>
      </p:sp>
      <p:sp>
        <p:nvSpPr>
          <p:cNvPr id="4" name="Slide Number Placeholder 3"/>
          <p:cNvSpPr>
            <a:spLocks noGrp="1"/>
          </p:cNvSpPr>
          <p:nvPr>
            <p:ph type="sldNum" sz="quarter" idx="10"/>
          </p:nvPr>
        </p:nvSpPr>
        <p:spPr/>
        <p:txBody>
          <a:bodyPr/>
          <a:lstStyle/>
          <a:p>
            <a:fld id="{9A07AF11-A684-4BD9-A22A-5C10FDA9D7BC}" type="slidenum">
              <a:rPr lang="en-GB" smtClean="0"/>
              <a:pPr/>
              <a:t>2</a:t>
            </a:fld>
            <a:endParaRPr lang="en-GB"/>
          </a:p>
        </p:txBody>
      </p:sp>
    </p:spTree>
    <p:extLst>
      <p:ext uri="{BB962C8B-B14F-4D97-AF65-F5344CB8AC3E}">
        <p14:creationId xmlns:p14="http://schemas.microsoft.com/office/powerpoint/2010/main" val="303076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Guess! </a:t>
            </a:r>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137513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American Board of Internal Medicine writes the following about medical professionalism</a:t>
            </a:r>
          </a:p>
          <a:p>
            <a:r>
              <a:rPr lang="en-GB" dirty="0" smtClean="0"/>
              <a:t>From Kangaroo Courts and Professionalism</a:t>
            </a:r>
            <a:r>
              <a:rPr lang="en-GB" baseline="0" dirty="0" smtClean="0"/>
              <a:t> by Pete and Margot 02.12.13</a:t>
            </a:r>
          </a:p>
          <a:p>
            <a:r>
              <a:rPr lang="en-GB" dirty="0" smtClean="0"/>
              <a:t>https://peteandmargot.wordpress.com/2013/12/02/kangaroo-courts-and-professionalism/ </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891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Karl Clough</a:t>
            </a:r>
            <a:r>
              <a:rPr lang="en-GB" baseline="0" dirty="0" smtClean="0"/>
              <a:t> – Professionalism is priority but how do you do it?</a:t>
            </a:r>
          </a:p>
          <a:p>
            <a:r>
              <a:rPr lang="en-GB" baseline="0" dirty="0" smtClean="0"/>
              <a:t>http://www.newcastleinteractive.co.uk/newcastle-interactive-review-professionalism-is-priority-but-how-do-you-do-it/ </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027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Themes from the</a:t>
            </a:r>
            <a:r>
              <a:rPr lang="en-GB" baseline="0" dirty="0" smtClean="0"/>
              <a:t> feedback from doctors in Wessex about how appraisal stimulates quality improvements in patient care:</a:t>
            </a:r>
          </a:p>
          <a:p>
            <a:endParaRPr lang="en-GB" baseline="0" dirty="0" smtClean="0"/>
          </a:p>
          <a:p>
            <a:pPr marL="171450" indent="-171450">
              <a:buFont typeface="Arial" panose="020B0604020202020204" pitchFamily="34" charset="0"/>
              <a:buChar char="•"/>
            </a:pPr>
            <a:r>
              <a:rPr lang="en-GB" baseline="0" dirty="0" smtClean="0"/>
              <a:t>Facilitating self-reflection</a:t>
            </a:r>
          </a:p>
          <a:p>
            <a:pPr marL="171450" indent="-171450">
              <a:buFont typeface="Arial" panose="020B0604020202020204" pitchFamily="34" charset="0"/>
              <a:buChar char="•"/>
            </a:pPr>
            <a:r>
              <a:rPr lang="en-GB" baseline="0" dirty="0" smtClean="0"/>
              <a:t>Encouraging quality improvement</a:t>
            </a:r>
          </a:p>
          <a:p>
            <a:pPr marL="171450" indent="-171450">
              <a:buFont typeface="Arial" panose="020B0604020202020204" pitchFamily="34" charset="0"/>
              <a:buChar char="•"/>
            </a:pPr>
            <a:r>
              <a:rPr lang="en-GB" baseline="0" dirty="0" smtClean="0"/>
              <a:t>Signposting resources / ideas / stimulating change</a:t>
            </a:r>
          </a:p>
          <a:p>
            <a:pPr marL="171450" indent="-171450">
              <a:buFont typeface="Arial" panose="020B0604020202020204" pitchFamily="34" charset="0"/>
              <a:buChar char="•"/>
            </a:pPr>
            <a:r>
              <a:rPr lang="en-GB" baseline="0" dirty="0" smtClean="0"/>
              <a:t>Providing support</a:t>
            </a:r>
          </a:p>
          <a:p>
            <a:pPr marL="171450" indent="-171450">
              <a:buFont typeface="Arial" panose="020B0604020202020204" pitchFamily="34" charset="0"/>
              <a:buChar char="•"/>
            </a:pPr>
            <a:r>
              <a:rPr lang="en-GB" baseline="0" dirty="0" smtClean="0"/>
              <a:t>Helping us to calibrate our standards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4002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286272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4425" y="1438275"/>
            <a:ext cx="3432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9000" y="1438275"/>
            <a:ext cx="3433763"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C810972B-537E-446C-947F-7D6E57006E65}"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8CFB49-2A88-43FB-BF00-FE017F932E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5581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88C7656-BFFB-45FF-955D-75F1C903706C}" type="datetimeFigureOut">
              <a:rPr lang="en-GB">
                <a:solidFill>
                  <a:srgbClr val="000000"/>
                </a:solidFill>
              </a:rPr>
              <a:pPr/>
              <a:t>28/03/2017</a:t>
            </a:fld>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E949C0-4B72-4079-A32F-77E7E22F40B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64352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48DB2FC-782F-4B44-825C-BE4014A5E8C9}" type="datetimeFigureOut">
              <a:rPr lang="en-GB">
                <a:solidFill>
                  <a:srgbClr val="000000"/>
                </a:solidFill>
              </a:rPr>
              <a:pPr/>
              <a:t>28/03/2017</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8740AC8-1102-4367-9918-DFA35C5B263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7089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541AEB-1AD0-41BE-A939-758E6C43385F}" type="datetimeFigureOut">
              <a:rPr lang="en-GB">
                <a:solidFill>
                  <a:srgbClr val="000000"/>
                </a:solidFill>
              </a:rPr>
              <a:pPr/>
              <a:t>28/03/2017</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C6157C-C713-4C28-BD01-0D10A6B3F9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6913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9C1585-73ED-48CE-A3F2-E4A6A29C3112}"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460F06-8109-40C6-A73C-DD719260D78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07772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69F545-D756-4BF9-A07B-059DACBDB555}"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FF4FAA-6B34-43B7-9233-C2352B3A52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82972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A7E6827-DE47-4118-AEED-EF4616018CFB}"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8D447A-FE9A-4826-9F67-5F0482F250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7726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55613"/>
            <a:ext cx="1866900" cy="5516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4425" y="455613"/>
            <a:ext cx="54483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25EB5D6-8FA1-4882-BCA0-7AA6FF447F5F}"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908AF1-7374-482C-9655-2D9D4B410C9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6699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236"/>
          </a:xfrm>
          <a:prstGeom prst="rect">
            <a:avLst/>
          </a:prstGeom>
        </p:spPr>
      </p:pic>
      <p:sp>
        <p:nvSpPr>
          <p:cNvPr id="30722" name="Rectangle 2"/>
          <p:cNvSpPr>
            <a:spLocks noGrp="1" noChangeArrowheads="1"/>
          </p:cNvSpPr>
          <p:nvPr>
            <p:ph type="ctrTitle"/>
          </p:nvPr>
        </p:nvSpPr>
        <p:spPr>
          <a:xfrm>
            <a:off x="467545" y="2132856"/>
            <a:ext cx="4608512" cy="792163"/>
          </a:xfrm>
        </p:spPr>
        <p:txBody>
          <a:bodyPr/>
          <a:lstStyle>
            <a:lvl1pPr>
              <a:defRPr>
                <a:solidFill>
                  <a:schemeClr val="bg1"/>
                </a:solidFill>
              </a:defRPr>
            </a:lvl1pPr>
          </a:lstStyle>
          <a:p>
            <a:pPr lvl="0"/>
            <a:r>
              <a:rPr lang="en-GB" noProof="0" smtClean="0"/>
              <a:t>Click to edit Master title style</a:t>
            </a:r>
          </a:p>
        </p:txBody>
      </p:sp>
      <p:sp>
        <p:nvSpPr>
          <p:cNvPr id="30723" name="Rectangle 3"/>
          <p:cNvSpPr>
            <a:spLocks noGrp="1" noChangeArrowheads="1"/>
          </p:cNvSpPr>
          <p:nvPr>
            <p:ph type="subTitle" idx="1"/>
          </p:nvPr>
        </p:nvSpPr>
        <p:spPr>
          <a:xfrm>
            <a:off x="467544" y="2996952"/>
            <a:ext cx="4608512" cy="792162"/>
          </a:xfrm>
        </p:spPr>
        <p:txBody>
          <a:bodyPr/>
          <a:lstStyle>
            <a:lvl1pPr marL="0" indent="0">
              <a:buFont typeface="Wingdings" pitchFamily="2" charset="2"/>
              <a:buNone/>
              <a:defRPr sz="1600">
                <a:solidFill>
                  <a:schemeClr val="bg1"/>
                </a:solidFill>
              </a:defRPr>
            </a:lvl1pPr>
          </a:lstStyle>
          <a:p>
            <a:pPr lvl="0"/>
            <a:r>
              <a:rPr lang="en-GB" noProof="0" dirty="0" smtClean="0"/>
              <a:t>Click to edit Master subtitle style</a:t>
            </a:r>
          </a:p>
        </p:txBody>
      </p:sp>
      <p:pic>
        <p:nvPicPr>
          <p:cNvPr id="5" name="Picture 4" descr="GMC+STRAP_WHITE_MA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0272" y="548680"/>
            <a:ext cx="1614112" cy="1390620"/>
          </a:xfrm>
          <a:prstGeom prst="rect">
            <a:avLst/>
          </a:prstGeom>
        </p:spPr>
      </p:pic>
      <p:pic>
        <p:nvPicPr>
          <p:cNvPr id="6" name="Picture 5" descr="strapline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560" y="5589240"/>
            <a:ext cx="3886200" cy="342900"/>
          </a:xfrm>
          <a:prstGeom prst="rect">
            <a:avLst/>
          </a:prstGeom>
        </p:spPr>
      </p:pic>
      <p:cxnSp>
        <p:nvCxnSpPr>
          <p:cNvPr id="8" name="Straight Connector 7"/>
          <p:cNvCxnSpPr/>
          <p:nvPr userDrawn="1"/>
        </p:nvCxnSpPr>
        <p:spPr>
          <a:xfrm>
            <a:off x="0" y="6021288"/>
            <a:ext cx="449999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518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1DE3A50-BF49-4D28-89DF-A138E446CB99}"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6EB9B7-E1B9-43E0-B346-DA4311514FC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6687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19375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F6E79E-8C53-4AB3-92A0-D4882C8266F2}"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45DB31-960A-45A1-8490-28B0FA93D59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0998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4425" y="1438275"/>
            <a:ext cx="3432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9000" y="1438275"/>
            <a:ext cx="3433763"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C810972B-537E-446C-947F-7D6E57006E65}"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8CFB49-2A88-43FB-BF00-FE017F932E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52402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88C7656-BFFB-45FF-955D-75F1C903706C}" type="datetimeFigureOut">
              <a:rPr lang="en-GB">
                <a:solidFill>
                  <a:srgbClr val="000000"/>
                </a:solidFill>
              </a:rPr>
              <a:pPr/>
              <a:t>28/03/2017</a:t>
            </a:fld>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E949C0-4B72-4079-A32F-77E7E22F40B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35669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48DB2FC-782F-4B44-825C-BE4014A5E8C9}" type="datetimeFigureOut">
              <a:rPr lang="en-GB">
                <a:solidFill>
                  <a:srgbClr val="000000"/>
                </a:solidFill>
              </a:rPr>
              <a:pPr/>
              <a:t>28/03/2017</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8740AC8-1102-4367-9918-DFA35C5B263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3235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541AEB-1AD0-41BE-A939-758E6C43385F}" type="datetimeFigureOut">
              <a:rPr lang="en-GB">
                <a:solidFill>
                  <a:srgbClr val="000000"/>
                </a:solidFill>
              </a:rPr>
              <a:pPr/>
              <a:t>28/03/2017</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C6157C-C713-4C28-BD01-0D10A6B3F9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38862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9C1585-73ED-48CE-A3F2-E4A6A29C3112}"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460F06-8109-40C6-A73C-DD719260D78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91388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69F545-D756-4BF9-A07B-059DACBDB555}"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FF4FAA-6B34-43B7-9233-C2352B3A52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31909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A7E6827-DE47-4118-AEED-EF4616018CFB}"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8D447A-FE9A-4826-9F67-5F0482F250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0565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55613"/>
            <a:ext cx="1866900" cy="5516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4425" y="455613"/>
            <a:ext cx="54483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25EB5D6-8FA1-4882-BCA0-7AA6FF447F5F}"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908AF1-7374-482C-9655-2D9D4B410C9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25748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236"/>
          </a:xfrm>
          <a:prstGeom prst="rect">
            <a:avLst/>
          </a:prstGeom>
        </p:spPr>
      </p:pic>
      <p:sp>
        <p:nvSpPr>
          <p:cNvPr id="30722" name="Rectangle 2"/>
          <p:cNvSpPr>
            <a:spLocks noGrp="1" noChangeArrowheads="1"/>
          </p:cNvSpPr>
          <p:nvPr>
            <p:ph type="ctrTitle"/>
          </p:nvPr>
        </p:nvSpPr>
        <p:spPr>
          <a:xfrm>
            <a:off x="467545" y="2132856"/>
            <a:ext cx="4608512" cy="792163"/>
          </a:xfrm>
        </p:spPr>
        <p:txBody>
          <a:bodyPr/>
          <a:lstStyle>
            <a:lvl1pPr>
              <a:defRPr>
                <a:solidFill>
                  <a:schemeClr val="bg1"/>
                </a:solidFill>
              </a:defRPr>
            </a:lvl1pPr>
          </a:lstStyle>
          <a:p>
            <a:pPr lvl="0"/>
            <a:r>
              <a:rPr lang="en-GB" noProof="0" smtClean="0"/>
              <a:t>Click to edit Master title style</a:t>
            </a:r>
          </a:p>
        </p:txBody>
      </p:sp>
      <p:sp>
        <p:nvSpPr>
          <p:cNvPr id="30723" name="Rectangle 3"/>
          <p:cNvSpPr>
            <a:spLocks noGrp="1" noChangeArrowheads="1"/>
          </p:cNvSpPr>
          <p:nvPr>
            <p:ph type="subTitle" idx="1"/>
          </p:nvPr>
        </p:nvSpPr>
        <p:spPr>
          <a:xfrm>
            <a:off x="467544" y="2996952"/>
            <a:ext cx="4608512" cy="792162"/>
          </a:xfrm>
        </p:spPr>
        <p:txBody>
          <a:bodyPr/>
          <a:lstStyle>
            <a:lvl1pPr marL="0" indent="0">
              <a:buFont typeface="Wingdings" pitchFamily="2" charset="2"/>
              <a:buNone/>
              <a:defRPr sz="1600">
                <a:solidFill>
                  <a:schemeClr val="bg1"/>
                </a:solidFill>
              </a:defRPr>
            </a:lvl1pPr>
          </a:lstStyle>
          <a:p>
            <a:pPr lvl="0"/>
            <a:r>
              <a:rPr lang="en-GB" noProof="0" dirty="0" smtClean="0"/>
              <a:t>Click to edit Master subtitle style</a:t>
            </a:r>
          </a:p>
        </p:txBody>
      </p:sp>
      <p:pic>
        <p:nvPicPr>
          <p:cNvPr id="5" name="Picture 4" descr="GMC+STRAP_WHITE_MA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0272" y="548680"/>
            <a:ext cx="1614112" cy="1390620"/>
          </a:xfrm>
          <a:prstGeom prst="rect">
            <a:avLst/>
          </a:prstGeom>
        </p:spPr>
      </p:pic>
      <p:pic>
        <p:nvPicPr>
          <p:cNvPr id="6" name="Picture 5" descr="strapline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560" y="5589240"/>
            <a:ext cx="3886200" cy="342900"/>
          </a:xfrm>
          <a:prstGeom prst="rect">
            <a:avLst/>
          </a:prstGeom>
        </p:spPr>
      </p:pic>
      <p:cxnSp>
        <p:nvCxnSpPr>
          <p:cNvPr id="8" name="Straight Connector 7"/>
          <p:cNvCxnSpPr/>
          <p:nvPr userDrawn="1"/>
        </p:nvCxnSpPr>
        <p:spPr>
          <a:xfrm>
            <a:off x="0" y="6021288"/>
            <a:ext cx="449999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28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Tree>
    <p:extLst>
      <p:ext uri="{BB962C8B-B14F-4D97-AF65-F5344CB8AC3E}">
        <p14:creationId xmlns:p14="http://schemas.microsoft.com/office/powerpoint/2010/main" val="25767388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1DE3A50-BF49-4D28-89DF-A138E446CB99}"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6EB9B7-E1B9-43E0-B346-DA4311514FC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8862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F6E79E-8C53-4AB3-92A0-D4882C8266F2}"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45DB31-960A-45A1-8490-28B0FA93D59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72616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4425" y="1438275"/>
            <a:ext cx="3432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9000" y="1438275"/>
            <a:ext cx="3433763"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C810972B-537E-446C-947F-7D6E57006E65}"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8CFB49-2A88-43FB-BF00-FE017F932E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19136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88C7656-BFFB-45FF-955D-75F1C903706C}" type="datetimeFigureOut">
              <a:rPr lang="en-GB">
                <a:solidFill>
                  <a:srgbClr val="000000"/>
                </a:solidFill>
              </a:rPr>
              <a:pPr/>
              <a:t>28/03/2017</a:t>
            </a:fld>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E949C0-4B72-4079-A32F-77E7E22F40B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27836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48DB2FC-782F-4B44-825C-BE4014A5E8C9}" type="datetimeFigureOut">
              <a:rPr lang="en-GB">
                <a:solidFill>
                  <a:srgbClr val="000000"/>
                </a:solidFill>
              </a:rPr>
              <a:pPr/>
              <a:t>28/03/2017</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8740AC8-1102-4367-9918-DFA35C5B263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98651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541AEB-1AD0-41BE-A939-758E6C43385F}" type="datetimeFigureOut">
              <a:rPr lang="en-GB">
                <a:solidFill>
                  <a:srgbClr val="000000"/>
                </a:solidFill>
              </a:rPr>
              <a:pPr/>
              <a:t>28/03/2017</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C6157C-C713-4C28-BD01-0D10A6B3F9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26617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9C1585-73ED-48CE-A3F2-E4A6A29C3112}"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460F06-8109-40C6-A73C-DD719260D78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39909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69F545-D756-4BF9-A07B-059DACBDB555}" type="datetimeFigureOut">
              <a:rPr lang="en-GB">
                <a:solidFill>
                  <a:srgbClr val="000000"/>
                </a:solidFill>
              </a:rPr>
              <a:pPr/>
              <a:t>28/03/2017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FF4FAA-6B34-43B7-9233-C2352B3A52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911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A7E6827-DE47-4118-AEED-EF4616018CFB}"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8D447A-FE9A-4826-9F67-5F0482F250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15713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55613"/>
            <a:ext cx="1866900" cy="5516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4425" y="455613"/>
            <a:ext cx="54483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25EB5D6-8FA1-4882-BCA0-7AA6FF447F5F}"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908AF1-7374-482C-9655-2D9D4B410C9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7635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Tree>
    <p:extLst>
      <p:ext uri="{BB962C8B-B14F-4D97-AF65-F5344CB8AC3E}">
        <p14:creationId xmlns:p14="http://schemas.microsoft.com/office/powerpoint/2010/main" val="20933617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Tree>
    <p:extLst>
      <p:ext uri="{BB962C8B-B14F-4D97-AF65-F5344CB8AC3E}">
        <p14:creationId xmlns:p14="http://schemas.microsoft.com/office/powerpoint/2010/main" val="13033034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236"/>
          </a:xfrm>
          <a:prstGeom prst="rect">
            <a:avLst/>
          </a:prstGeom>
        </p:spPr>
      </p:pic>
      <p:sp>
        <p:nvSpPr>
          <p:cNvPr id="30722" name="Rectangle 2"/>
          <p:cNvSpPr>
            <a:spLocks noGrp="1" noChangeArrowheads="1"/>
          </p:cNvSpPr>
          <p:nvPr>
            <p:ph type="ctrTitle"/>
          </p:nvPr>
        </p:nvSpPr>
        <p:spPr>
          <a:xfrm>
            <a:off x="467545" y="2132856"/>
            <a:ext cx="4608512" cy="792163"/>
          </a:xfrm>
        </p:spPr>
        <p:txBody>
          <a:bodyPr/>
          <a:lstStyle>
            <a:lvl1pPr>
              <a:defRPr>
                <a:solidFill>
                  <a:schemeClr val="bg1"/>
                </a:solidFill>
              </a:defRPr>
            </a:lvl1pPr>
          </a:lstStyle>
          <a:p>
            <a:pPr lvl="0"/>
            <a:r>
              <a:rPr lang="en-GB" noProof="0" smtClean="0"/>
              <a:t>Click to edit Master title style</a:t>
            </a:r>
          </a:p>
        </p:txBody>
      </p:sp>
      <p:sp>
        <p:nvSpPr>
          <p:cNvPr id="30723" name="Rectangle 3"/>
          <p:cNvSpPr>
            <a:spLocks noGrp="1" noChangeArrowheads="1"/>
          </p:cNvSpPr>
          <p:nvPr>
            <p:ph type="subTitle" idx="1"/>
          </p:nvPr>
        </p:nvSpPr>
        <p:spPr>
          <a:xfrm>
            <a:off x="467544" y="2996952"/>
            <a:ext cx="4608512" cy="792162"/>
          </a:xfrm>
        </p:spPr>
        <p:txBody>
          <a:bodyPr/>
          <a:lstStyle>
            <a:lvl1pPr marL="0" indent="0">
              <a:buFont typeface="Wingdings" pitchFamily="2" charset="2"/>
              <a:buNone/>
              <a:defRPr sz="1600">
                <a:solidFill>
                  <a:schemeClr val="bg1"/>
                </a:solidFill>
              </a:defRPr>
            </a:lvl1pPr>
          </a:lstStyle>
          <a:p>
            <a:pPr lvl="0"/>
            <a:r>
              <a:rPr lang="en-GB" noProof="0" dirty="0" smtClean="0"/>
              <a:t>Click to edit Master subtitle style</a:t>
            </a:r>
          </a:p>
        </p:txBody>
      </p:sp>
      <p:pic>
        <p:nvPicPr>
          <p:cNvPr id="5" name="Picture 4" descr="GMC+STRAP_WHITE_MA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0272" y="548680"/>
            <a:ext cx="1614112" cy="1390620"/>
          </a:xfrm>
          <a:prstGeom prst="rect">
            <a:avLst/>
          </a:prstGeom>
        </p:spPr>
      </p:pic>
      <p:pic>
        <p:nvPicPr>
          <p:cNvPr id="6" name="Picture 5" descr="strapline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560" y="5589240"/>
            <a:ext cx="3886200" cy="342900"/>
          </a:xfrm>
          <a:prstGeom prst="rect">
            <a:avLst/>
          </a:prstGeom>
        </p:spPr>
      </p:pic>
      <p:cxnSp>
        <p:nvCxnSpPr>
          <p:cNvPr id="8" name="Straight Connector 7"/>
          <p:cNvCxnSpPr/>
          <p:nvPr userDrawn="1"/>
        </p:nvCxnSpPr>
        <p:spPr>
          <a:xfrm>
            <a:off x="0" y="6021288"/>
            <a:ext cx="449999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0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1DE3A50-BF49-4D28-89DF-A138E446CB99}"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6EB9B7-E1B9-43E0-B346-DA4311514FC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4867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F6E79E-8C53-4AB3-92A0-D4882C8266F2}" type="datetimeFigureOut">
              <a:rPr lang="en-GB">
                <a:solidFill>
                  <a:srgbClr val="000000"/>
                </a:solidFill>
              </a:rPr>
              <a:pPr/>
              <a:t>28/03/2017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45DB31-960A-45A1-8490-28B0FA93D59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2095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420813" y="476672"/>
            <a:ext cx="7161212"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9" name="Rectangle 3"/>
          <p:cNvSpPr>
            <a:spLocks noGrp="1" noChangeArrowheads="1"/>
          </p:cNvSpPr>
          <p:nvPr>
            <p:ph type="body" idx="1"/>
          </p:nvPr>
        </p:nvSpPr>
        <p:spPr bwMode="auto">
          <a:xfrm>
            <a:off x="1114425" y="1438275"/>
            <a:ext cx="701833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fld id="{9630BBF7-7D0B-4C6A-B855-F171F2B0115C}" type="datetimeFigureOut">
              <a:rPr lang="en-GB">
                <a:solidFill>
                  <a:srgbClr val="000000"/>
                </a:solidFill>
                <a:latin typeface="Arial" charset="0"/>
              </a:rPr>
              <a:pPr defTabSz="914400" fontAlgn="base">
                <a:spcBef>
                  <a:spcPct val="0"/>
                </a:spcBef>
                <a:spcAft>
                  <a:spcPct val="0"/>
                </a:spcAft>
              </a:pPr>
              <a:t>28/03/2017</a:t>
            </a:fld>
            <a:endParaRPr lang="en-GB">
              <a:solidFill>
                <a:srgbClr val="000000"/>
              </a:solidFill>
              <a:latin typeface="Arial" charset="0"/>
            </a:endParaRPr>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GB">
              <a:solidFill>
                <a:srgbClr val="000000"/>
              </a:solidFill>
              <a:latin typeface="Arial" charset="0"/>
            </a:endParaRPr>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71631C49-7819-4A26-85DF-882786767692}" type="slidenum">
              <a:rPr lang="en-GB">
                <a:solidFill>
                  <a:srgbClr val="000000"/>
                </a:solidFill>
                <a:latin typeface="Arial" charset="0"/>
              </a:rPr>
              <a:pPr defTabSz="914400" fontAlgn="base">
                <a:spcBef>
                  <a:spcPct val="0"/>
                </a:spcBef>
                <a:spcAft>
                  <a:spcPct val="0"/>
                </a:spcAft>
              </a:pPr>
              <a:t>‹#›</a:t>
            </a:fld>
            <a:endParaRPr lang="en-GB">
              <a:solidFill>
                <a:srgbClr val="000000"/>
              </a:solidFill>
              <a:latin typeface="Arial" charset="0"/>
            </a:endParaRPr>
          </a:p>
        </p:txBody>
      </p:sp>
      <p:cxnSp>
        <p:nvCxnSpPr>
          <p:cNvPr id="4" name="Straight Connector 3"/>
          <p:cNvCxnSpPr/>
          <p:nvPr userDrawn="1"/>
        </p:nvCxnSpPr>
        <p:spPr>
          <a:xfrm>
            <a:off x="1528763" y="1047750"/>
            <a:ext cx="7043737"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userDrawn="1"/>
        </p:nvCxnSpPr>
        <p:spPr bwMode="auto">
          <a:xfrm>
            <a:off x="517525" y="1046163"/>
            <a:ext cx="904875"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pic>
        <p:nvPicPr>
          <p:cNvPr id="29705" name="Picture 6" descr="GMCLogo no strap.eps"/>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1013" y="6237288"/>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517525" y="6078538"/>
            <a:ext cx="8054975"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11687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420813" y="476672"/>
            <a:ext cx="7161212"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9" name="Rectangle 3"/>
          <p:cNvSpPr>
            <a:spLocks noGrp="1" noChangeArrowheads="1"/>
          </p:cNvSpPr>
          <p:nvPr>
            <p:ph type="body" idx="1"/>
          </p:nvPr>
        </p:nvSpPr>
        <p:spPr bwMode="auto">
          <a:xfrm>
            <a:off x="1114425" y="1438275"/>
            <a:ext cx="701833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fld id="{9630BBF7-7D0B-4C6A-B855-F171F2B0115C}" type="datetimeFigureOut">
              <a:rPr lang="en-GB">
                <a:solidFill>
                  <a:srgbClr val="000000"/>
                </a:solidFill>
                <a:latin typeface="Arial" charset="0"/>
              </a:rPr>
              <a:pPr defTabSz="914400" fontAlgn="base">
                <a:spcBef>
                  <a:spcPct val="0"/>
                </a:spcBef>
                <a:spcAft>
                  <a:spcPct val="0"/>
                </a:spcAft>
              </a:pPr>
              <a:t>28/03/2017</a:t>
            </a:fld>
            <a:endParaRPr lang="en-GB">
              <a:solidFill>
                <a:srgbClr val="000000"/>
              </a:solidFill>
              <a:latin typeface="Arial" charset="0"/>
            </a:endParaRPr>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GB">
              <a:solidFill>
                <a:srgbClr val="000000"/>
              </a:solidFill>
              <a:latin typeface="Arial" charset="0"/>
            </a:endParaRPr>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71631C49-7819-4A26-85DF-882786767692}" type="slidenum">
              <a:rPr lang="en-GB">
                <a:solidFill>
                  <a:srgbClr val="000000"/>
                </a:solidFill>
                <a:latin typeface="Arial" charset="0"/>
              </a:rPr>
              <a:pPr defTabSz="914400" fontAlgn="base">
                <a:spcBef>
                  <a:spcPct val="0"/>
                </a:spcBef>
                <a:spcAft>
                  <a:spcPct val="0"/>
                </a:spcAft>
              </a:pPr>
              <a:t>‹#›</a:t>
            </a:fld>
            <a:endParaRPr lang="en-GB">
              <a:solidFill>
                <a:srgbClr val="000000"/>
              </a:solidFill>
              <a:latin typeface="Arial" charset="0"/>
            </a:endParaRPr>
          </a:p>
        </p:txBody>
      </p:sp>
      <p:cxnSp>
        <p:nvCxnSpPr>
          <p:cNvPr id="4" name="Straight Connector 3"/>
          <p:cNvCxnSpPr/>
          <p:nvPr userDrawn="1"/>
        </p:nvCxnSpPr>
        <p:spPr>
          <a:xfrm>
            <a:off x="1528763" y="1047750"/>
            <a:ext cx="7043737"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userDrawn="1"/>
        </p:nvCxnSpPr>
        <p:spPr bwMode="auto">
          <a:xfrm>
            <a:off x="517525" y="1046163"/>
            <a:ext cx="904875"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pic>
        <p:nvPicPr>
          <p:cNvPr id="29705" name="Picture 6" descr="GMCLogo no strap.eps"/>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1013" y="6237288"/>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517525" y="6078538"/>
            <a:ext cx="8054975"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76055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420813" y="476672"/>
            <a:ext cx="7161212"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9" name="Rectangle 3"/>
          <p:cNvSpPr>
            <a:spLocks noGrp="1" noChangeArrowheads="1"/>
          </p:cNvSpPr>
          <p:nvPr>
            <p:ph type="body" idx="1"/>
          </p:nvPr>
        </p:nvSpPr>
        <p:spPr bwMode="auto">
          <a:xfrm>
            <a:off x="1114425" y="1438275"/>
            <a:ext cx="701833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fld id="{9630BBF7-7D0B-4C6A-B855-F171F2B0115C}" type="datetimeFigureOut">
              <a:rPr lang="en-GB">
                <a:solidFill>
                  <a:srgbClr val="000000"/>
                </a:solidFill>
                <a:latin typeface="Arial" charset="0"/>
              </a:rPr>
              <a:pPr defTabSz="914400" fontAlgn="base">
                <a:spcBef>
                  <a:spcPct val="0"/>
                </a:spcBef>
                <a:spcAft>
                  <a:spcPct val="0"/>
                </a:spcAft>
              </a:pPr>
              <a:t>28/03/2017</a:t>
            </a:fld>
            <a:endParaRPr lang="en-GB">
              <a:solidFill>
                <a:srgbClr val="000000"/>
              </a:solidFill>
              <a:latin typeface="Arial" charset="0"/>
            </a:endParaRPr>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GB">
              <a:solidFill>
                <a:srgbClr val="000000"/>
              </a:solidFill>
              <a:latin typeface="Arial" charset="0"/>
            </a:endParaRPr>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71631C49-7819-4A26-85DF-882786767692}" type="slidenum">
              <a:rPr lang="en-GB">
                <a:solidFill>
                  <a:srgbClr val="000000"/>
                </a:solidFill>
                <a:latin typeface="Arial" charset="0"/>
              </a:rPr>
              <a:pPr defTabSz="914400" fontAlgn="base">
                <a:spcBef>
                  <a:spcPct val="0"/>
                </a:spcBef>
                <a:spcAft>
                  <a:spcPct val="0"/>
                </a:spcAft>
              </a:pPr>
              <a:t>‹#›</a:t>
            </a:fld>
            <a:endParaRPr lang="en-GB">
              <a:solidFill>
                <a:srgbClr val="000000"/>
              </a:solidFill>
              <a:latin typeface="Arial" charset="0"/>
            </a:endParaRPr>
          </a:p>
        </p:txBody>
      </p:sp>
      <p:cxnSp>
        <p:nvCxnSpPr>
          <p:cNvPr id="4" name="Straight Connector 3"/>
          <p:cNvCxnSpPr/>
          <p:nvPr userDrawn="1"/>
        </p:nvCxnSpPr>
        <p:spPr>
          <a:xfrm>
            <a:off x="1528763" y="1047750"/>
            <a:ext cx="7043737"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userDrawn="1"/>
        </p:nvCxnSpPr>
        <p:spPr bwMode="auto">
          <a:xfrm>
            <a:off x="517525" y="1046163"/>
            <a:ext cx="904875"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pic>
        <p:nvPicPr>
          <p:cNvPr id="29705" name="Picture 6" descr="GMCLogo no strap.eps"/>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1013" y="6237288"/>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517525" y="6078538"/>
            <a:ext cx="8054975"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8982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3044470"/>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7750840" cy="1200329"/>
          </a:xfrm>
          <a:prstGeom prst="rect">
            <a:avLst/>
          </a:prstGeom>
          <a:noFill/>
        </p:spPr>
        <p:txBody>
          <a:bodyPr wrap="none" rtlCol="0">
            <a:spAutoFit/>
          </a:bodyPr>
          <a:lstStyle/>
          <a:p>
            <a:r>
              <a:rPr lang="en-GB" sz="3600" b="1" dirty="0" smtClean="0">
                <a:solidFill>
                  <a:srgbClr val="A00054"/>
                </a:solidFill>
              </a:rPr>
              <a:t>Building trust in appraisal as a </a:t>
            </a:r>
          </a:p>
          <a:p>
            <a:r>
              <a:rPr lang="en-GB" sz="3600" b="1" dirty="0" smtClean="0">
                <a:solidFill>
                  <a:srgbClr val="A00054"/>
                </a:solidFill>
              </a:rPr>
              <a:t>proportionate route to revalidation</a:t>
            </a:r>
            <a:endParaRPr lang="en-GB" sz="3600" b="1" dirty="0">
              <a:solidFill>
                <a:srgbClr val="A00054"/>
              </a:solidFill>
            </a:endParaRPr>
          </a:p>
        </p:txBody>
      </p:sp>
      <p:sp>
        <p:nvSpPr>
          <p:cNvPr id="8" name="TextBox 7"/>
          <p:cNvSpPr txBox="1"/>
          <p:nvPr/>
        </p:nvSpPr>
        <p:spPr>
          <a:xfrm>
            <a:off x="566650" y="1793364"/>
            <a:ext cx="8153288" cy="1384995"/>
          </a:xfrm>
          <a:prstGeom prst="rect">
            <a:avLst/>
          </a:prstGeom>
          <a:noFill/>
        </p:spPr>
        <p:txBody>
          <a:bodyPr wrap="square" rtlCol="0">
            <a:spAutoFit/>
          </a:bodyPr>
          <a:lstStyle/>
          <a:p>
            <a:endParaRPr lang="en-GB" sz="2800" b="1" dirty="0" smtClean="0">
              <a:solidFill>
                <a:srgbClr val="003893"/>
              </a:solidFill>
            </a:endParaRPr>
          </a:p>
          <a:p>
            <a:r>
              <a:rPr lang="en-GB" sz="2800" b="1" dirty="0" smtClean="0">
                <a:solidFill>
                  <a:srgbClr val="003893"/>
                </a:solidFill>
              </a:rPr>
              <a:t>Dr Susi Caesar, RCGP Medical Director for Revalidation &amp; Wessex Appraisal Service Lead</a:t>
            </a:r>
            <a:endParaRPr lang="en-GB" sz="2800" b="1" dirty="0">
              <a:solidFill>
                <a:srgbClr val="003893"/>
              </a:solidFill>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515" y="3936514"/>
            <a:ext cx="3000483" cy="262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eteandmargot.files.wordpress.com/2013/11/word-cloud-ashx.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79" y="1434662"/>
            <a:ext cx="8599625" cy="44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0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ewcastleinteractive.co.uk/wp-content/uploads/2015/04/professiona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28" y="1857375"/>
            <a:ext cx="4649922" cy="4153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990600"/>
            <a:ext cx="7772400" cy="866775"/>
          </a:xfrm>
        </p:spPr>
        <p:txBody>
          <a:bodyPr/>
          <a:lstStyle/>
          <a:p>
            <a:r>
              <a:rPr lang="en-GB" dirty="0" smtClean="0"/>
              <a:t>Is engagement in appraisal promoting medical professionalism?</a:t>
            </a:r>
            <a:endParaRPr lang="en-GB" dirty="0"/>
          </a:p>
        </p:txBody>
      </p:sp>
      <p:sp>
        <p:nvSpPr>
          <p:cNvPr id="5" name="TextBox 4"/>
          <p:cNvSpPr txBox="1"/>
          <p:nvPr/>
        </p:nvSpPr>
        <p:spPr>
          <a:xfrm>
            <a:off x="457200" y="2990850"/>
            <a:ext cx="3676650" cy="3170099"/>
          </a:xfrm>
          <a:prstGeom prst="rect">
            <a:avLst/>
          </a:prstGeom>
          <a:noFill/>
        </p:spPr>
        <p:txBody>
          <a:bodyPr wrap="square" rtlCol="0">
            <a:spAutoFit/>
          </a:bodyPr>
          <a:lstStyle/>
          <a:p>
            <a:r>
              <a:rPr lang="en-GB" sz="4000" dirty="0" smtClean="0"/>
              <a:t>You won’t know unless you ask…</a:t>
            </a:r>
          </a:p>
          <a:p>
            <a:endParaRPr lang="en-GB" sz="4000" dirty="0"/>
          </a:p>
          <a:p>
            <a:r>
              <a:rPr lang="en-GB" sz="4000" dirty="0" smtClean="0"/>
              <a:t>We ask</a:t>
            </a:r>
            <a:endParaRPr lang="en-GB" sz="4000" dirty="0"/>
          </a:p>
        </p:txBody>
      </p:sp>
    </p:spTree>
    <p:extLst>
      <p:ext uri="{BB962C8B-B14F-4D97-AF65-F5344CB8AC3E}">
        <p14:creationId xmlns:p14="http://schemas.microsoft.com/office/powerpoint/2010/main" val="1212613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99427311"/>
              </p:ext>
            </p:extLst>
          </p:nvPr>
        </p:nvGraphicFramePr>
        <p:xfrm>
          <a:off x="237067" y="137777"/>
          <a:ext cx="4754033" cy="6720224"/>
        </p:xfrm>
        <a:graphic>
          <a:graphicData uri="http://schemas.openxmlformats.org/presentationml/2006/ole">
            <mc:AlternateContent xmlns:mc="http://schemas.openxmlformats.org/markup-compatibility/2006">
              <mc:Choice xmlns:v="urn:schemas-microsoft-com:vml" Requires="v">
                <p:oleObj spid="_x0000_s1034" name="Acrobat Document" r:id="rId3" imgW="22707375" imgH="32099220" progId="AcroExch.Document.11">
                  <p:embed/>
                </p:oleObj>
              </mc:Choice>
              <mc:Fallback>
                <p:oleObj name="Acrobat Document" r:id="rId3" imgW="22707375" imgH="32099220" progId="AcroExch.Document.11">
                  <p:embed/>
                  <p:pic>
                    <p:nvPicPr>
                      <p:cNvPr id="0" name=""/>
                      <p:cNvPicPr/>
                      <p:nvPr/>
                    </p:nvPicPr>
                    <p:blipFill>
                      <a:blip r:embed="rId4"/>
                      <a:stretch>
                        <a:fillRect/>
                      </a:stretch>
                    </p:blipFill>
                    <p:spPr>
                      <a:xfrm>
                        <a:off x="237067" y="137777"/>
                        <a:ext cx="4754033" cy="6720224"/>
                      </a:xfrm>
                      <a:prstGeom prst="rect">
                        <a:avLst/>
                      </a:prstGeom>
                    </p:spPr>
                  </p:pic>
                </p:oleObj>
              </mc:Fallback>
            </mc:AlternateContent>
          </a:graphicData>
        </a:graphic>
      </p:graphicFrame>
      <p:sp>
        <p:nvSpPr>
          <p:cNvPr id="5" name="Rounded Rectangular Callout 4"/>
          <p:cNvSpPr/>
          <p:nvPr/>
        </p:nvSpPr>
        <p:spPr>
          <a:xfrm>
            <a:off x="5486400" y="1811867"/>
            <a:ext cx="3064933" cy="298026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Please tell us how your appraisal helped you to improve patient care?</a:t>
            </a:r>
            <a:endParaRPr lang="en-GB" sz="2800" dirty="0"/>
          </a:p>
        </p:txBody>
      </p:sp>
    </p:spTree>
    <p:extLst>
      <p:ext uri="{BB962C8B-B14F-4D97-AF65-F5344CB8AC3E}">
        <p14:creationId xmlns:p14="http://schemas.microsoft.com/office/powerpoint/2010/main" val="148627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Appraisal improves patient care:</a:t>
            </a:r>
            <a:br>
              <a:rPr lang="en-GB" dirty="0" smtClean="0"/>
            </a:br>
            <a:endParaRPr lang="en-GB" dirty="0"/>
          </a:p>
        </p:txBody>
      </p:sp>
      <p:sp>
        <p:nvSpPr>
          <p:cNvPr id="3" name="Text Placeholder 2"/>
          <p:cNvSpPr>
            <a:spLocks noGrp="1"/>
          </p:cNvSpPr>
          <p:nvPr>
            <p:ph type="body" sz="quarter" idx="13"/>
          </p:nvPr>
        </p:nvSpPr>
        <p:spPr>
          <a:xfrm>
            <a:off x="457200" y="1954923"/>
            <a:ext cx="8245366" cy="4035973"/>
          </a:xfrm>
        </p:spPr>
        <p:txBody>
          <a:bodyPr/>
          <a:lstStyle/>
          <a:p>
            <a:r>
              <a:rPr lang="en-GB" sz="2600" dirty="0" smtClean="0"/>
              <a:t>“By directing my self-education and self –development”</a:t>
            </a:r>
          </a:p>
          <a:p>
            <a:r>
              <a:rPr lang="en-GB" sz="2600" dirty="0" smtClean="0"/>
              <a:t>“…</a:t>
            </a:r>
            <a:r>
              <a:rPr lang="en-GB" sz="2600" dirty="0" err="1" smtClean="0"/>
              <a:t>encourag</a:t>
            </a:r>
            <a:r>
              <a:rPr lang="en-GB" sz="2600" dirty="0" smtClean="0"/>
              <a:t>[</a:t>
            </a:r>
            <a:r>
              <a:rPr lang="en-GB" sz="2600" dirty="0" err="1" smtClean="0"/>
              <a:t>ing</a:t>
            </a:r>
            <a:r>
              <a:rPr lang="en-GB" sz="2600" dirty="0" smtClean="0"/>
              <a:t>] me to maintain high quality improvement standards”</a:t>
            </a:r>
          </a:p>
          <a:p>
            <a:r>
              <a:rPr lang="en-GB" sz="2600" dirty="0" smtClean="0"/>
              <a:t>“…interesting ideas re techniques to learn for consulting with challenging patient groups”</a:t>
            </a:r>
          </a:p>
          <a:p>
            <a:r>
              <a:rPr lang="en-GB" sz="2600" dirty="0"/>
              <a:t>“Reaffirming the need to look after myself as a priority in order to look after my patients”</a:t>
            </a:r>
          </a:p>
          <a:p>
            <a:r>
              <a:rPr lang="en-GB" sz="2600" dirty="0" smtClean="0"/>
              <a:t>“increasing confidence in my work”</a:t>
            </a:r>
            <a:endParaRPr lang="en-GB" sz="2600" dirty="0"/>
          </a:p>
        </p:txBody>
      </p:sp>
    </p:spTree>
    <p:extLst>
      <p:ext uri="{BB962C8B-B14F-4D97-AF65-F5344CB8AC3E}">
        <p14:creationId xmlns:p14="http://schemas.microsoft.com/office/powerpoint/2010/main" val="279616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Kim Collins</a:t>
            </a:r>
            <a:endParaRPr lang="en-GB" dirty="0"/>
          </a:p>
        </p:txBody>
      </p:sp>
      <p:sp>
        <p:nvSpPr>
          <p:cNvPr id="3" name="Text Placeholder 2"/>
          <p:cNvSpPr>
            <a:spLocks noGrp="1"/>
          </p:cNvSpPr>
          <p:nvPr>
            <p:ph type="body" sz="quarter" idx="13"/>
          </p:nvPr>
        </p:nvSpPr>
        <p:spPr/>
        <p:txBody>
          <a:bodyPr/>
          <a:lstStyle/>
          <a:p>
            <a:pPr marL="0" indent="0">
              <a:buNone/>
            </a:pPr>
            <a:r>
              <a:rPr lang="en-GB" sz="3200" dirty="0"/>
              <a:t>“Strive for continuous improvement, instead of perfection.”</a:t>
            </a:r>
          </a:p>
          <a:p>
            <a:pPr marL="0" indent="0">
              <a:buNone/>
            </a:pPr>
            <a:endParaRPr lang="en-GB" b="1" dirty="0"/>
          </a:p>
          <a:p>
            <a:pPr marL="0" indent="0">
              <a:buNone/>
            </a:pPr>
            <a:endParaRPr lang="en-GB" b="1" dirty="0"/>
          </a:p>
          <a:p>
            <a:pPr marL="0" indent="0">
              <a:buNone/>
            </a:pPr>
            <a:r>
              <a:rPr lang="en-GB" b="1" dirty="0"/>
              <a:t>Kim Collins</a:t>
            </a:r>
            <a:r>
              <a:rPr lang="en-GB" dirty="0"/>
              <a:t> is a track and field sprinter from Saint Kitts and Nevis. In 2003, he became the World Champion in the 100m. </a:t>
            </a:r>
          </a:p>
          <a:p>
            <a:pPr marL="0" indent="0">
              <a:buNone/>
            </a:pPr>
            <a:endParaRPr lang="en-GB" dirty="0"/>
          </a:p>
        </p:txBody>
      </p:sp>
    </p:spTree>
    <p:extLst>
      <p:ext uri="{BB962C8B-B14F-4D97-AF65-F5344CB8AC3E}">
        <p14:creationId xmlns:p14="http://schemas.microsoft.com/office/powerpoint/2010/main" val="2837662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Daniel </a:t>
            </a:r>
            <a:r>
              <a:rPr lang="en-GB" dirty="0" err="1" smtClean="0"/>
              <a:t>Kahneman</a:t>
            </a:r>
            <a:endParaRPr lang="en-GB" dirty="0"/>
          </a:p>
        </p:txBody>
      </p:sp>
      <p:sp>
        <p:nvSpPr>
          <p:cNvPr id="3" name="Text Placeholder 2"/>
          <p:cNvSpPr>
            <a:spLocks noGrp="1"/>
          </p:cNvSpPr>
          <p:nvPr>
            <p:ph type="body" sz="quarter" idx="13"/>
          </p:nvPr>
        </p:nvSpPr>
        <p:spPr>
          <a:xfrm>
            <a:off x="457200" y="1954924"/>
            <a:ext cx="7839075" cy="3950576"/>
          </a:xfrm>
        </p:spPr>
        <p:txBody>
          <a:bodyPr/>
          <a:lstStyle/>
          <a:p>
            <a:pPr marL="0" indent="0">
              <a:buNone/>
            </a:pPr>
            <a:r>
              <a:rPr lang="en-GB" sz="3200" dirty="0"/>
              <a:t>“True intuitive expertise is learned from prolonged experience with good feedback on mistakes.”</a:t>
            </a:r>
          </a:p>
          <a:p>
            <a:pPr marL="0" indent="0">
              <a:buNone/>
            </a:pPr>
            <a:endParaRPr lang="en-GB" dirty="0"/>
          </a:p>
          <a:p>
            <a:pPr marL="0" indent="0">
              <a:buNone/>
            </a:pPr>
            <a:r>
              <a:rPr lang="en-GB" b="1" dirty="0"/>
              <a:t>Daniel </a:t>
            </a:r>
            <a:r>
              <a:rPr lang="en-GB" b="1" dirty="0" err="1"/>
              <a:t>Kahneman</a:t>
            </a:r>
            <a:r>
              <a:rPr lang="en-GB" b="1" dirty="0"/>
              <a:t> </a:t>
            </a:r>
            <a:r>
              <a:rPr lang="en-GB" dirty="0"/>
              <a:t>is an Israeli-American psychologist notable for his work on the psychology of judgment and decision-making, as well as </a:t>
            </a:r>
            <a:r>
              <a:rPr lang="en-GB" dirty="0" err="1"/>
              <a:t>behavioral</a:t>
            </a:r>
            <a:r>
              <a:rPr lang="en-GB" dirty="0"/>
              <a:t> economics, for which he was awarded the 2002 Nobel Memorial Prize in Economic Sciences.</a:t>
            </a:r>
          </a:p>
          <a:p>
            <a:endParaRPr lang="en-GB" dirty="0"/>
          </a:p>
        </p:txBody>
      </p:sp>
    </p:spTree>
    <p:extLst>
      <p:ext uri="{BB962C8B-B14F-4D97-AF65-F5344CB8AC3E}">
        <p14:creationId xmlns:p14="http://schemas.microsoft.com/office/powerpoint/2010/main" val="40996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Bill Gates</a:t>
            </a:r>
            <a:endParaRPr lang="en-GB" dirty="0"/>
          </a:p>
        </p:txBody>
      </p:sp>
      <p:sp>
        <p:nvSpPr>
          <p:cNvPr id="5" name="Text Placeholder 4"/>
          <p:cNvSpPr>
            <a:spLocks noGrp="1"/>
          </p:cNvSpPr>
          <p:nvPr>
            <p:ph type="body" sz="quarter" idx="13"/>
          </p:nvPr>
        </p:nvSpPr>
        <p:spPr>
          <a:xfrm>
            <a:off x="457200" y="1954924"/>
            <a:ext cx="8153400" cy="3720662"/>
          </a:xfrm>
        </p:spPr>
        <p:txBody>
          <a:bodyPr/>
          <a:lstStyle/>
          <a:p>
            <a:pPr marL="0" indent="0">
              <a:buNone/>
            </a:pPr>
            <a:r>
              <a:rPr lang="en-GB" sz="3200" dirty="0"/>
              <a:t>“We all need people who will give us feedback. That’s how we improve.”</a:t>
            </a:r>
          </a:p>
          <a:p>
            <a:pPr marL="0" indent="0">
              <a:buNone/>
            </a:pPr>
            <a:endParaRPr lang="en-GB" dirty="0"/>
          </a:p>
          <a:p>
            <a:pPr marL="0" indent="0">
              <a:buNone/>
            </a:pPr>
            <a:r>
              <a:rPr lang="en-GB" b="1" dirty="0"/>
              <a:t>William</a:t>
            </a:r>
            <a:r>
              <a:rPr lang="en-GB" dirty="0"/>
              <a:t> Henry "</a:t>
            </a:r>
            <a:r>
              <a:rPr lang="en-GB" b="1" dirty="0"/>
              <a:t>Bill</a:t>
            </a:r>
            <a:r>
              <a:rPr lang="en-GB" dirty="0"/>
              <a:t>" </a:t>
            </a:r>
            <a:r>
              <a:rPr lang="en-GB" b="1" dirty="0"/>
              <a:t>Gates</a:t>
            </a:r>
            <a:r>
              <a:rPr lang="en-GB" dirty="0"/>
              <a:t> III is an American business magnate, entrepreneur, philanthropist, investor, and programmer. In 1975, </a:t>
            </a:r>
            <a:r>
              <a:rPr lang="en-GB" b="1" dirty="0"/>
              <a:t>Gates</a:t>
            </a:r>
            <a:r>
              <a:rPr lang="en-GB" dirty="0"/>
              <a:t> and Paul Allen co-founded Microsoft, which became the world's largest PC software company.</a:t>
            </a:r>
          </a:p>
          <a:p>
            <a:endParaRPr lang="en-GB" dirty="0"/>
          </a:p>
        </p:txBody>
      </p:sp>
    </p:spTree>
    <p:extLst>
      <p:ext uri="{BB962C8B-B14F-4D97-AF65-F5344CB8AC3E}">
        <p14:creationId xmlns:p14="http://schemas.microsoft.com/office/powerpoint/2010/main" val="367267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 why is there disillusionment:</a:t>
            </a:r>
            <a:endParaRPr lang="en-GB" dirty="0"/>
          </a:p>
        </p:txBody>
      </p:sp>
      <p:sp>
        <p:nvSpPr>
          <p:cNvPr id="5" name="Text Placeholder 4"/>
          <p:cNvSpPr>
            <a:spLocks noGrp="1"/>
          </p:cNvSpPr>
          <p:nvPr>
            <p:ph type="body" sz="quarter" idx="13"/>
          </p:nvPr>
        </p:nvSpPr>
        <p:spPr>
          <a:xfrm>
            <a:off x="457200" y="1954923"/>
            <a:ext cx="7839075" cy="4056409"/>
          </a:xfrm>
        </p:spPr>
        <p:txBody>
          <a:bodyPr/>
          <a:lstStyle/>
          <a:p>
            <a:r>
              <a:rPr lang="en-GB" sz="2600" dirty="0" smtClean="0"/>
              <a:t>The “burden” of regulation across more than just appraisal</a:t>
            </a:r>
          </a:p>
          <a:p>
            <a:r>
              <a:rPr lang="en-GB" sz="2600" dirty="0" smtClean="0"/>
              <a:t>The difficulties of bringing a subconscious habit (reflection) to consciousness and capturing it</a:t>
            </a:r>
          </a:p>
          <a:p>
            <a:r>
              <a:rPr lang="en-GB" sz="2600" dirty="0" smtClean="0"/>
              <a:t>The difference between reflecting and demonstrating/documenting reflection</a:t>
            </a:r>
          </a:p>
          <a:p>
            <a:r>
              <a:rPr lang="en-GB" sz="2600" dirty="0" smtClean="0"/>
              <a:t>The fact that we see ourselves as medical professionals who “would have done this anyway!”</a:t>
            </a:r>
          </a:p>
          <a:p>
            <a:endParaRPr lang="en-GB" dirty="0"/>
          </a:p>
        </p:txBody>
      </p:sp>
    </p:spTree>
    <p:extLst>
      <p:ext uri="{BB962C8B-B14F-4D97-AF65-F5344CB8AC3E}">
        <p14:creationId xmlns:p14="http://schemas.microsoft.com/office/powerpoint/2010/main" val="76782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77926"/>
            <a:ext cx="8496300" cy="679449"/>
          </a:xfrm>
        </p:spPr>
        <p:txBody>
          <a:bodyPr/>
          <a:lstStyle/>
          <a:p>
            <a:r>
              <a:rPr lang="en-GB" dirty="0" smtClean="0"/>
              <a:t>…doctors are already professionals</a:t>
            </a:r>
            <a:br>
              <a:rPr lang="en-GB" dirty="0" smtClean="0"/>
            </a:br>
            <a:endParaRPr lang="en-GB" dirty="0"/>
          </a:p>
        </p:txBody>
      </p:sp>
      <p:sp>
        <p:nvSpPr>
          <p:cNvPr id="3" name="Text Placeholder 2"/>
          <p:cNvSpPr>
            <a:spLocks noGrp="1"/>
          </p:cNvSpPr>
          <p:nvPr>
            <p:ph type="body" sz="quarter" idx="13"/>
          </p:nvPr>
        </p:nvSpPr>
        <p:spPr>
          <a:xfrm>
            <a:off x="457200" y="2095500"/>
            <a:ext cx="7839075" cy="3580086"/>
          </a:xfrm>
        </p:spPr>
        <p:txBody>
          <a:bodyPr/>
          <a:lstStyle/>
          <a:p>
            <a:pPr marL="0" indent="0">
              <a:buNone/>
            </a:pPr>
            <a:r>
              <a:rPr lang="en-GB" sz="3600" dirty="0"/>
              <a:t>“I feel I have always driven myself for personal and professional development both before the appraisal process began and subsequently. I don't feel appraisal has changed </a:t>
            </a:r>
            <a:r>
              <a:rPr lang="en-GB" sz="3600" dirty="0" smtClean="0"/>
              <a:t>this”</a:t>
            </a:r>
            <a:endParaRPr lang="en-GB" sz="3600" dirty="0"/>
          </a:p>
        </p:txBody>
      </p:sp>
    </p:spTree>
    <p:extLst>
      <p:ext uri="{BB962C8B-B14F-4D97-AF65-F5344CB8AC3E}">
        <p14:creationId xmlns:p14="http://schemas.microsoft.com/office/powerpoint/2010/main" val="609224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990600"/>
            <a:ext cx="7772400" cy="866775"/>
          </a:xfrm>
        </p:spPr>
        <p:txBody>
          <a:bodyPr/>
          <a:lstStyle/>
          <a:p>
            <a:r>
              <a:rPr lang="en-GB" dirty="0" smtClean="0"/>
              <a:t>Improve trust by…</a:t>
            </a:r>
            <a:endParaRPr lang="en-GB" dirty="0"/>
          </a:p>
        </p:txBody>
      </p:sp>
      <p:sp>
        <p:nvSpPr>
          <p:cNvPr id="6" name="Text Placeholder 5"/>
          <p:cNvSpPr>
            <a:spLocks noGrp="1"/>
          </p:cNvSpPr>
          <p:nvPr>
            <p:ph type="body" sz="quarter" idx="13"/>
          </p:nvPr>
        </p:nvSpPr>
        <p:spPr>
          <a:xfrm>
            <a:off x="457200" y="1857374"/>
            <a:ext cx="8172450" cy="4257675"/>
          </a:xfrm>
        </p:spPr>
        <p:txBody>
          <a:bodyPr/>
          <a:lstStyle/>
          <a:p>
            <a:pPr marL="457200" indent="-457200">
              <a:buFont typeface="Arial" panose="020B0604020202020204" pitchFamily="34" charset="0"/>
              <a:buChar char="•"/>
            </a:pPr>
            <a:r>
              <a:rPr lang="en-GB" dirty="0" smtClean="0"/>
              <a:t>reducing </a:t>
            </a:r>
            <a:r>
              <a:rPr lang="en-GB" dirty="0"/>
              <a:t>the burdens and </a:t>
            </a:r>
            <a:r>
              <a:rPr lang="en-GB" dirty="0" smtClean="0"/>
              <a:t>improving </a:t>
            </a:r>
            <a:r>
              <a:rPr lang="en-GB" dirty="0"/>
              <a:t>the appraisal experience for doctors</a:t>
            </a:r>
          </a:p>
          <a:p>
            <a:pPr marL="457200" indent="-457200">
              <a:buFont typeface="Arial" panose="020B0604020202020204" pitchFamily="34" charset="0"/>
              <a:buChar char="•"/>
            </a:pPr>
            <a:r>
              <a:rPr lang="en-GB" dirty="0" smtClean="0"/>
              <a:t>creating </a:t>
            </a:r>
            <a:r>
              <a:rPr lang="en-GB" dirty="0"/>
              <a:t>well trained and supported appraisers who are focused on quality improvements in practice</a:t>
            </a:r>
          </a:p>
          <a:p>
            <a:pPr marL="457200" indent="-457200">
              <a:buFont typeface="Arial" panose="020B0604020202020204" pitchFamily="34" charset="0"/>
              <a:buChar char="•"/>
            </a:pPr>
            <a:r>
              <a:rPr lang="en-GB" dirty="0" smtClean="0"/>
              <a:t>capturing </a:t>
            </a:r>
            <a:r>
              <a:rPr lang="en-GB" dirty="0"/>
              <a:t>and </a:t>
            </a:r>
            <a:r>
              <a:rPr lang="en-GB" dirty="0" smtClean="0"/>
              <a:t>disseminating </a:t>
            </a:r>
            <a:r>
              <a:rPr lang="en-GB" dirty="0"/>
              <a:t>examples of good practice</a:t>
            </a:r>
          </a:p>
          <a:p>
            <a:pPr marL="457200" indent="-457200">
              <a:buFont typeface="Arial" panose="020B0604020202020204" pitchFamily="34" charset="0"/>
              <a:buChar char="•"/>
            </a:pPr>
            <a:r>
              <a:rPr lang="en-GB" dirty="0" smtClean="0"/>
              <a:t>ensuring </a:t>
            </a:r>
            <a:r>
              <a:rPr lang="en-GB" dirty="0"/>
              <a:t>that the whole scope of work is covered</a:t>
            </a:r>
          </a:p>
          <a:p>
            <a:pPr marL="457200" indent="-457200">
              <a:buFont typeface="Arial" panose="020B0604020202020204" pitchFamily="34" charset="0"/>
              <a:buChar char="•"/>
            </a:pPr>
            <a:r>
              <a:rPr lang="en-GB" dirty="0" smtClean="0"/>
              <a:t>bringing </a:t>
            </a:r>
            <a:r>
              <a:rPr lang="en-GB" dirty="0"/>
              <a:t>reflection to conscious awareness and </a:t>
            </a:r>
            <a:r>
              <a:rPr lang="en-GB" dirty="0" smtClean="0"/>
              <a:t>helping </a:t>
            </a:r>
            <a:r>
              <a:rPr lang="en-GB" dirty="0"/>
              <a:t>the appraisee to capture it</a:t>
            </a:r>
          </a:p>
          <a:p>
            <a:pPr marL="457200" indent="-457200">
              <a:buFont typeface="Arial" panose="020B0604020202020204" pitchFamily="34" charset="0"/>
              <a:buChar char="•"/>
            </a:pPr>
            <a:r>
              <a:rPr lang="en-GB" dirty="0" smtClean="0"/>
              <a:t>facilitating </a:t>
            </a:r>
            <a:r>
              <a:rPr lang="en-GB" dirty="0"/>
              <a:t>engagement in a meaningful </a:t>
            </a:r>
            <a:r>
              <a:rPr lang="en-GB" dirty="0" smtClean="0"/>
              <a:t>PDP</a:t>
            </a:r>
            <a:endParaRPr lang="en-GB" dirty="0"/>
          </a:p>
        </p:txBody>
      </p:sp>
    </p:spTree>
    <p:extLst>
      <p:ext uri="{BB962C8B-B14F-4D97-AF65-F5344CB8AC3E}">
        <p14:creationId xmlns:p14="http://schemas.microsoft.com/office/powerpoint/2010/main" val="2062038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6"/>
            <a:ext cx="7772400" cy="679449"/>
          </a:xfrm>
        </p:spPr>
        <p:txBody>
          <a:bodyPr/>
          <a:lstStyle/>
          <a:p>
            <a:r>
              <a:rPr lang="en-GB" dirty="0" smtClean="0"/>
              <a:t>Our scope of work</a:t>
            </a:r>
            <a:endParaRPr lang="en-GB"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353050" y="1365250"/>
            <a:ext cx="3790950" cy="19494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464" y="4343401"/>
            <a:ext cx="1829531" cy="125729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170" y="3062531"/>
            <a:ext cx="1863830" cy="12808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8132" y="3530266"/>
            <a:ext cx="1840385" cy="2070434"/>
          </a:xfrm>
          <a:prstGeom prst="rect">
            <a:avLst/>
          </a:prstGeom>
        </p:spPr>
      </p:pic>
      <p:sp>
        <p:nvSpPr>
          <p:cNvPr id="3" name="TextBox 2"/>
          <p:cNvSpPr txBox="1"/>
          <p:nvPr/>
        </p:nvSpPr>
        <p:spPr>
          <a:xfrm>
            <a:off x="352800" y="1268108"/>
            <a:ext cx="3838200"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Based in Health Education England  (formerly the Wessex Deanery)</a:t>
            </a:r>
          </a:p>
          <a:p>
            <a:pPr marL="342900" indent="-342900">
              <a:buFont typeface="Arial" panose="020B0604020202020204" pitchFamily="34" charset="0"/>
              <a:buChar char="•"/>
            </a:pPr>
            <a:r>
              <a:rPr lang="en-GB" sz="2400" dirty="0" smtClean="0"/>
              <a:t>10 years of facilitating appraisals – pre and post revalidation</a:t>
            </a:r>
          </a:p>
          <a:p>
            <a:pPr marL="342900" indent="-342900">
              <a:buFont typeface="Arial" panose="020B0604020202020204" pitchFamily="34" charset="0"/>
              <a:buChar char="•"/>
            </a:pPr>
            <a:r>
              <a:rPr lang="en-GB" sz="2400" dirty="0" smtClean="0"/>
              <a:t>&gt;2,500 appraisals across all sectors </a:t>
            </a:r>
          </a:p>
          <a:p>
            <a:pPr marL="342900" indent="-342900">
              <a:buFont typeface="Arial" panose="020B0604020202020204" pitchFamily="34" charset="0"/>
              <a:buChar char="•"/>
            </a:pPr>
            <a:r>
              <a:rPr lang="en-GB" sz="2400" dirty="0" smtClean="0"/>
              <a:t>&gt;200 appraisers</a:t>
            </a:r>
          </a:p>
          <a:p>
            <a:pPr marL="342900" indent="-342900">
              <a:buFont typeface="Arial" panose="020B0604020202020204" pitchFamily="34" charset="0"/>
              <a:buChar char="•"/>
            </a:pPr>
            <a:r>
              <a:rPr lang="en-GB" sz="2400" dirty="0" smtClean="0"/>
              <a:t>Appraisal training, QA, calibration and research</a:t>
            </a:r>
          </a:p>
        </p:txBody>
      </p:sp>
    </p:spTree>
    <p:extLst>
      <p:ext uri="{BB962C8B-B14F-4D97-AF65-F5344CB8AC3E}">
        <p14:creationId xmlns:p14="http://schemas.microsoft.com/office/powerpoint/2010/main" val="1726994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Discussion</a:t>
            </a:r>
            <a:endParaRPr lang="en-GB" dirty="0"/>
          </a:p>
        </p:txBody>
      </p:sp>
      <p:sp>
        <p:nvSpPr>
          <p:cNvPr id="3" name="Text Placeholder 2"/>
          <p:cNvSpPr>
            <a:spLocks noGrp="1"/>
          </p:cNvSpPr>
          <p:nvPr>
            <p:ph type="body" sz="quarter" idx="13"/>
          </p:nvPr>
        </p:nvSpPr>
        <p:spPr>
          <a:xfrm>
            <a:off x="457200" y="1714501"/>
            <a:ext cx="7839075" cy="3961086"/>
          </a:xfrm>
        </p:spPr>
        <p:txBody>
          <a:bodyPr/>
          <a:lstStyle/>
          <a:p>
            <a:pPr marL="0" indent="0">
              <a:buNone/>
            </a:pPr>
            <a:r>
              <a:rPr lang="en-GB" sz="3600" dirty="0" smtClean="0"/>
              <a:t>So, the public have a system in place they thought has been there for years</a:t>
            </a:r>
          </a:p>
          <a:p>
            <a:pPr marL="0" indent="0">
              <a:buNone/>
            </a:pPr>
            <a:endParaRPr lang="en-GB" sz="3600" dirty="0" smtClean="0"/>
          </a:p>
          <a:p>
            <a:pPr lvl="1"/>
            <a:r>
              <a:rPr lang="en-GB" sz="3600" dirty="0" smtClean="0"/>
              <a:t>But how assured can the public be?</a:t>
            </a:r>
          </a:p>
          <a:p>
            <a:pPr lvl="1"/>
            <a:r>
              <a:rPr lang="en-GB" sz="3600" dirty="0" smtClean="0"/>
              <a:t>How can we measure public confidence in revalidation?</a:t>
            </a:r>
            <a:endParaRPr lang="en-GB" sz="3600" dirty="0"/>
          </a:p>
        </p:txBody>
      </p:sp>
    </p:spTree>
    <p:extLst>
      <p:ext uri="{BB962C8B-B14F-4D97-AF65-F5344CB8AC3E}">
        <p14:creationId xmlns:p14="http://schemas.microsoft.com/office/powerpoint/2010/main" val="142385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sic\AppData\Local\Microsoft\Windows\Temporary Internet Files\Content.Outlook\VIGHNY00\Mirrormirror.jpg"/>
          <p:cNvPicPr>
            <a:picLocks noChangeAspect="1" noChangeArrowheads="1"/>
          </p:cNvPicPr>
          <p:nvPr/>
        </p:nvPicPr>
        <p:blipFill rotWithShape="1">
          <a:blip r:embed="rId2">
            <a:extLst>
              <a:ext uri="{28A0092B-C50C-407E-A947-70E740481C1C}">
                <a14:useLocalDpi xmlns:a14="http://schemas.microsoft.com/office/drawing/2010/main" val="0"/>
              </a:ext>
            </a:extLst>
          </a:blip>
          <a:srcRect t="18391" b="12414"/>
          <a:stretch/>
        </p:blipFill>
        <p:spPr bwMode="auto">
          <a:xfrm>
            <a:off x="1277007" y="562454"/>
            <a:ext cx="5281466" cy="54442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 y="6324600"/>
            <a:ext cx="8515350" cy="369332"/>
          </a:xfrm>
          <a:prstGeom prst="rect">
            <a:avLst/>
          </a:prstGeom>
          <a:noFill/>
        </p:spPr>
        <p:txBody>
          <a:bodyPr wrap="square" rtlCol="0">
            <a:spAutoFit/>
          </a:bodyPr>
          <a:lstStyle/>
          <a:p>
            <a:r>
              <a:rPr lang="en-GB" dirty="0" smtClean="0"/>
              <a:t>Cartoon by Dr Will Liddell, FRCGP, Associate Dean, Wessex Appraisal Service</a:t>
            </a:r>
            <a:endParaRPr lang="en-GB" dirty="0"/>
          </a:p>
        </p:txBody>
      </p:sp>
    </p:spTree>
    <p:extLst>
      <p:ext uri="{BB962C8B-B14F-4D97-AF65-F5344CB8AC3E}">
        <p14:creationId xmlns:p14="http://schemas.microsoft.com/office/powerpoint/2010/main" val="2950277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457200" y="2445068"/>
            <a:ext cx="6400800" cy="553313"/>
          </a:xfrm>
        </p:spPr>
        <p:txBody>
          <a:bodyPr/>
          <a:lstStyle/>
          <a:p>
            <a:r>
              <a:rPr lang="en-GB" dirty="0" smtClean="0"/>
              <a:t>2015 RCGP Revalidation Survey</a:t>
            </a:r>
            <a:endParaRPr lang="en-GB" dirty="0"/>
          </a:p>
        </p:txBody>
      </p:sp>
      <p:sp>
        <p:nvSpPr>
          <p:cNvPr id="11" name="Text Placeholder 10"/>
          <p:cNvSpPr>
            <a:spLocks noGrp="1"/>
          </p:cNvSpPr>
          <p:nvPr>
            <p:ph type="body" sz="quarter" idx="13"/>
          </p:nvPr>
        </p:nvSpPr>
        <p:spPr>
          <a:xfrm>
            <a:off x="627321" y="3220298"/>
            <a:ext cx="6954579" cy="2780451"/>
          </a:xfrm>
        </p:spPr>
        <p:txBody>
          <a:bodyPr/>
          <a:lstStyle/>
          <a:p>
            <a:r>
              <a:rPr lang="en-GB" sz="3600" dirty="0" smtClean="0"/>
              <a:t>What proportion of respondents felt that appraisal had fulfilled its purpose in </a:t>
            </a:r>
            <a:r>
              <a:rPr lang="en-GB" sz="3600" b="1" dirty="0" smtClean="0"/>
              <a:t>supporting quality improvements in practice?</a:t>
            </a:r>
            <a:endParaRPr lang="en-GB" sz="3600" b="1" dirty="0"/>
          </a:p>
        </p:txBody>
      </p:sp>
      <p:sp>
        <p:nvSpPr>
          <p:cNvPr id="9" name="Title 8"/>
          <p:cNvSpPr>
            <a:spLocks noGrp="1"/>
          </p:cNvSpPr>
          <p:nvPr>
            <p:ph type="ctrTitle"/>
          </p:nvPr>
        </p:nvSpPr>
        <p:spPr/>
        <p:txBody>
          <a:bodyPr/>
          <a:lstStyle/>
          <a:p>
            <a:r>
              <a:rPr lang="en-GB" dirty="0" smtClean="0"/>
              <a:t>What do GPs say about appraisal in general?</a:t>
            </a:r>
            <a:endParaRPr lang="en-GB" dirty="0"/>
          </a:p>
        </p:txBody>
      </p:sp>
      <p:pic>
        <p:nvPicPr>
          <p:cNvPr id="7" name="Picture Placeholder 12"/>
          <p:cNvPicPr>
            <a:picLocks noChangeAspect="1"/>
          </p:cNvPicPr>
          <p:nvPr/>
        </p:nvPicPr>
        <p:blipFill>
          <a:blip r:embed="rId3"/>
          <a:srcRect t="14397" b="14397"/>
          <a:stretch>
            <a:fillRect/>
          </a:stretch>
        </p:blipFill>
        <p:spPr>
          <a:xfrm>
            <a:off x="6568127" y="4292136"/>
            <a:ext cx="2575873" cy="1834154"/>
          </a:xfrm>
          <a:prstGeom prst="rect">
            <a:avLst/>
          </a:prstGeom>
        </p:spPr>
      </p:pic>
    </p:spTree>
    <p:extLst>
      <p:ext uri="{BB962C8B-B14F-4D97-AF65-F5344CB8AC3E}">
        <p14:creationId xmlns:p14="http://schemas.microsoft.com/office/powerpoint/2010/main" val="244985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377594"/>
            <a:ext cx="6400800" cy="581025"/>
          </a:xfrm>
        </p:spPr>
        <p:txBody>
          <a:bodyPr/>
          <a:lstStyle/>
          <a:p>
            <a:r>
              <a:rPr lang="en-US" dirty="0" smtClean="0"/>
              <a:t>2015 RCGP Revalidation Survey</a:t>
            </a:r>
            <a:endParaRPr lang="en-US" dirty="0"/>
          </a:p>
        </p:txBody>
      </p:sp>
      <p:sp>
        <p:nvSpPr>
          <p:cNvPr id="3" name="Text Placeholder 2"/>
          <p:cNvSpPr>
            <a:spLocks noGrp="1"/>
          </p:cNvSpPr>
          <p:nvPr>
            <p:ph type="body" sz="quarter" idx="13"/>
          </p:nvPr>
        </p:nvSpPr>
        <p:spPr>
          <a:xfrm>
            <a:off x="457200" y="3125971"/>
            <a:ext cx="7839075" cy="2615609"/>
          </a:xfrm>
        </p:spPr>
        <p:txBody>
          <a:bodyPr/>
          <a:lstStyle/>
          <a:p>
            <a:pPr marL="0" indent="0" algn="ctr">
              <a:buNone/>
            </a:pPr>
            <a:r>
              <a:rPr lang="en-US" sz="8800" dirty="0" smtClean="0"/>
              <a:t>33.43%</a:t>
            </a:r>
          </a:p>
          <a:p>
            <a:r>
              <a:rPr lang="en-US" sz="4400" dirty="0" smtClean="0"/>
              <a:t>1066 respondents</a:t>
            </a:r>
          </a:p>
          <a:p>
            <a:r>
              <a:rPr lang="en-US" sz="4400" dirty="0" smtClean="0"/>
              <a:t>Not  bad?</a:t>
            </a:r>
            <a:endParaRPr lang="en-US" sz="4400" dirty="0"/>
          </a:p>
        </p:txBody>
      </p:sp>
      <p:sp>
        <p:nvSpPr>
          <p:cNvPr id="4" name="Title 3"/>
          <p:cNvSpPr>
            <a:spLocks noGrp="1"/>
          </p:cNvSpPr>
          <p:nvPr>
            <p:ph type="ctrTitle"/>
          </p:nvPr>
        </p:nvSpPr>
        <p:spPr/>
        <p:txBody>
          <a:bodyPr/>
          <a:lstStyle/>
          <a:p>
            <a:r>
              <a:rPr lang="en-US" dirty="0" smtClean="0"/>
              <a:t>What do GPs say about appraisal in general?</a:t>
            </a:r>
            <a:endParaRPr lang="en-US" dirty="0"/>
          </a:p>
        </p:txBody>
      </p:sp>
    </p:spTree>
    <p:extLst>
      <p:ext uri="{BB962C8B-B14F-4D97-AF65-F5344CB8AC3E}">
        <p14:creationId xmlns:p14="http://schemas.microsoft.com/office/powerpoint/2010/main" val="107445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663574" y="2381251"/>
            <a:ext cx="7566026" cy="942604"/>
          </a:xfrm>
        </p:spPr>
        <p:txBody>
          <a:bodyPr/>
          <a:lstStyle/>
          <a:p>
            <a:r>
              <a:rPr lang="en-GB" dirty="0" smtClean="0"/>
              <a:t>Wessex Appraisal Service Survey 2015-16</a:t>
            </a:r>
            <a:endParaRPr lang="en-GB" dirty="0"/>
          </a:p>
        </p:txBody>
      </p:sp>
      <p:sp>
        <p:nvSpPr>
          <p:cNvPr id="9" name="Text Placeholder 8"/>
          <p:cNvSpPr>
            <a:spLocks noGrp="1"/>
          </p:cNvSpPr>
          <p:nvPr>
            <p:ph type="body" sz="quarter" idx="13"/>
          </p:nvPr>
        </p:nvSpPr>
        <p:spPr>
          <a:xfrm>
            <a:off x="457199" y="3181350"/>
            <a:ext cx="7143751" cy="2914649"/>
          </a:xfrm>
        </p:spPr>
        <p:txBody>
          <a:bodyPr/>
          <a:lstStyle/>
          <a:p>
            <a:r>
              <a:rPr lang="en-GB" sz="3600" dirty="0" smtClean="0"/>
              <a:t>What proportion of respondents felt that their </a:t>
            </a:r>
            <a:r>
              <a:rPr lang="en-GB" sz="3600" b="1" dirty="0" smtClean="0"/>
              <a:t>Wessex</a:t>
            </a:r>
            <a:r>
              <a:rPr lang="en-GB" sz="3600" dirty="0" smtClean="0"/>
              <a:t> appraisal </a:t>
            </a:r>
            <a:r>
              <a:rPr lang="en-GB" sz="3600" b="1" dirty="0" smtClean="0"/>
              <a:t>promoted quality improvements in their </a:t>
            </a:r>
            <a:endParaRPr lang="en-GB" sz="3600" b="1" dirty="0"/>
          </a:p>
          <a:p>
            <a:pPr marL="0" indent="0">
              <a:buNone/>
            </a:pPr>
            <a:r>
              <a:rPr lang="en-GB" sz="3600" b="1" dirty="0" smtClean="0"/>
              <a:t>   work?</a:t>
            </a:r>
            <a:endParaRPr lang="en-GB" sz="3600" b="1" dirty="0"/>
          </a:p>
        </p:txBody>
      </p:sp>
      <p:sp>
        <p:nvSpPr>
          <p:cNvPr id="7" name="Title 6"/>
          <p:cNvSpPr>
            <a:spLocks noGrp="1"/>
          </p:cNvSpPr>
          <p:nvPr>
            <p:ph type="ctrTitle"/>
          </p:nvPr>
        </p:nvSpPr>
        <p:spPr>
          <a:xfrm>
            <a:off x="457200" y="1177926"/>
            <a:ext cx="8382000" cy="679449"/>
          </a:xfrm>
        </p:spPr>
        <p:txBody>
          <a:bodyPr/>
          <a:lstStyle/>
          <a:p>
            <a:r>
              <a:rPr lang="en-GB" dirty="0" smtClean="0"/>
              <a:t>What do GPs say about Wessex appraisal in particular?</a:t>
            </a:r>
            <a:endParaRPr lang="en-GB" dirty="0"/>
          </a:p>
        </p:txBody>
      </p:sp>
      <p:sp>
        <p:nvSpPr>
          <p:cNvPr id="11" name="Picture Placeholder 3"/>
          <p:cNvSpPr txBox="1">
            <a:spLocks/>
          </p:cNvSpPr>
          <p:nvPr/>
        </p:nvSpPr>
        <p:spPr>
          <a:xfrm>
            <a:off x="5143501" y="3019647"/>
            <a:ext cx="3451225" cy="2457450"/>
          </a:xfrm>
          <a:prstGeom prst="rect">
            <a:avLst/>
          </a:prstGeom>
        </p:spPr>
      </p:sp>
      <p:sp>
        <p:nvSpPr>
          <p:cNvPr id="12" name="Picture Placeholder 3"/>
          <p:cNvSpPr txBox="1">
            <a:spLocks/>
          </p:cNvSpPr>
          <p:nvPr/>
        </p:nvSpPr>
        <p:spPr>
          <a:xfrm>
            <a:off x="5143501" y="2794996"/>
            <a:ext cx="3451225" cy="2457450"/>
          </a:xfrm>
          <a:prstGeom prst="rect">
            <a:avLst/>
          </a:prstGeom>
        </p:spPr>
      </p:sp>
      <p:pic>
        <p:nvPicPr>
          <p:cNvPr id="13" name="Picture Placeholder 12"/>
          <p:cNvPicPr>
            <a:picLocks noGrp="1" noChangeAspect="1"/>
          </p:cNvPicPr>
          <p:nvPr>
            <p:ph type="pic" sz="quarter" idx="14"/>
          </p:nvPr>
        </p:nvPicPr>
        <p:blipFill>
          <a:blip r:embed="rId2"/>
          <a:srcRect t="14397" b="14397"/>
          <a:stretch>
            <a:fillRect/>
          </a:stretch>
        </p:blipFill>
        <p:spPr>
          <a:xfrm>
            <a:off x="6568127" y="4261845"/>
            <a:ext cx="2575873" cy="1834154"/>
          </a:xfrm>
          <a:prstGeom prst="rect">
            <a:avLst/>
          </a:prstGeom>
        </p:spPr>
      </p:pic>
    </p:spTree>
    <p:extLst>
      <p:ext uri="{BB962C8B-B14F-4D97-AF65-F5344CB8AC3E}">
        <p14:creationId xmlns:p14="http://schemas.microsoft.com/office/powerpoint/2010/main" val="70931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324101"/>
            <a:ext cx="7772400" cy="609600"/>
          </a:xfrm>
        </p:spPr>
        <p:txBody>
          <a:bodyPr/>
          <a:lstStyle/>
          <a:p>
            <a:r>
              <a:rPr lang="en-US" dirty="0" err="1" smtClean="0"/>
              <a:t>Wessex</a:t>
            </a:r>
            <a:r>
              <a:rPr lang="en-US" dirty="0" smtClean="0"/>
              <a:t> Appraisal Service Survey 2015-16</a:t>
            </a:r>
            <a:endParaRPr lang="en-US" dirty="0"/>
          </a:p>
        </p:txBody>
      </p:sp>
      <p:sp>
        <p:nvSpPr>
          <p:cNvPr id="4" name="Text Placeholder 3"/>
          <p:cNvSpPr>
            <a:spLocks noGrp="1"/>
          </p:cNvSpPr>
          <p:nvPr>
            <p:ph type="body" sz="quarter" idx="13"/>
          </p:nvPr>
        </p:nvSpPr>
        <p:spPr>
          <a:xfrm>
            <a:off x="457200" y="2933702"/>
            <a:ext cx="7772400" cy="2819398"/>
          </a:xfrm>
        </p:spPr>
        <p:txBody>
          <a:bodyPr/>
          <a:lstStyle/>
          <a:p>
            <a:pPr marL="0" indent="0" algn="ctr" defTabSz="914400">
              <a:spcBef>
                <a:spcPts val="0"/>
              </a:spcBef>
              <a:buNone/>
            </a:pPr>
            <a:r>
              <a:rPr lang="en-US" sz="8800" dirty="0" smtClean="0"/>
              <a:t>90%</a:t>
            </a:r>
          </a:p>
          <a:p>
            <a:pPr defTabSz="914400">
              <a:lnSpc>
                <a:spcPct val="150000"/>
              </a:lnSpc>
              <a:spcBef>
                <a:spcPts val="0"/>
              </a:spcBef>
            </a:pPr>
            <a:r>
              <a:rPr lang="en-US" sz="4400" dirty="0" smtClean="0"/>
              <a:t>1,232 respondents (55%)</a:t>
            </a:r>
          </a:p>
          <a:p>
            <a:pPr defTabSz="914400">
              <a:lnSpc>
                <a:spcPct val="150000"/>
              </a:lnSpc>
              <a:spcBef>
                <a:spcPts val="0"/>
              </a:spcBef>
            </a:pPr>
            <a:r>
              <a:rPr lang="en-US" sz="4400" dirty="0" smtClean="0"/>
              <a:t>Better?</a:t>
            </a:r>
            <a:endParaRPr lang="en-US" sz="4400" dirty="0"/>
          </a:p>
        </p:txBody>
      </p:sp>
      <p:sp>
        <p:nvSpPr>
          <p:cNvPr id="5" name="Title 4"/>
          <p:cNvSpPr>
            <a:spLocks noGrp="1"/>
          </p:cNvSpPr>
          <p:nvPr>
            <p:ph type="ctrTitle"/>
          </p:nvPr>
        </p:nvSpPr>
        <p:spPr>
          <a:xfrm>
            <a:off x="457200" y="1177926"/>
            <a:ext cx="8477250" cy="679449"/>
          </a:xfrm>
        </p:spPr>
        <p:txBody>
          <a:bodyPr/>
          <a:lstStyle/>
          <a:p>
            <a:r>
              <a:rPr lang="en-US" dirty="0" smtClean="0"/>
              <a:t>What do GPs say about Wessex appraisal in particular?</a:t>
            </a:r>
            <a:endParaRPr lang="en-US" dirty="0"/>
          </a:p>
        </p:txBody>
      </p:sp>
    </p:spTree>
    <p:extLst>
      <p:ext uri="{BB962C8B-B14F-4D97-AF65-F5344CB8AC3E}">
        <p14:creationId xmlns:p14="http://schemas.microsoft.com/office/powerpoint/2010/main" val="778195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This is not a flash in the pan……</a:t>
            </a:r>
            <a:endParaRPr lang="en-US" dirty="0"/>
          </a:p>
        </p:txBody>
      </p:sp>
      <p:sp>
        <p:nvSpPr>
          <p:cNvPr id="4" name="Text Placeholder 3"/>
          <p:cNvSpPr>
            <a:spLocks noGrp="1"/>
          </p:cNvSpPr>
          <p:nvPr>
            <p:ph type="body" sz="quarter" idx="13"/>
          </p:nvPr>
        </p:nvSpPr>
        <p:spPr>
          <a:xfrm>
            <a:off x="457201" y="2619374"/>
            <a:ext cx="4663439" cy="3438525"/>
          </a:xfrm>
        </p:spPr>
        <p:txBody>
          <a:bodyPr/>
          <a:lstStyle/>
          <a:p>
            <a:r>
              <a:rPr lang="en-US" dirty="0"/>
              <a:t>2013-14 </a:t>
            </a:r>
            <a:r>
              <a:rPr lang="en-US" b="1" dirty="0"/>
              <a:t>89% </a:t>
            </a:r>
            <a:r>
              <a:rPr lang="en-US" dirty="0"/>
              <a:t>useful for improving patient care, </a:t>
            </a:r>
            <a:r>
              <a:rPr lang="en-US" b="1" dirty="0"/>
              <a:t>92% </a:t>
            </a:r>
            <a:r>
              <a:rPr lang="en-US" dirty="0"/>
              <a:t>useful for promoting quality improvements </a:t>
            </a:r>
            <a:endParaRPr lang="en-US" dirty="0" smtClean="0"/>
          </a:p>
          <a:p>
            <a:r>
              <a:rPr lang="en-US" dirty="0" smtClean="0"/>
              <a:t>2014-15 </a:t>
            </a:r>
            <a:r>
              <a:rPr lang="en-US" b="1" dirty="0"/>
              <a:t>87% </a:t>
            </a:r>
            <a:r>
              <a:rPr lang="en-US" dirty="0"/>
              <a:t>useful for improving patient care, </a:t>
            </a:r>
            <a:r>
              <a:rPr lang="en-US" b="1" dirty="0"/>
              <a:t>91% </a:t>
            </a:r>
            <a:r>
              <a:rPr lang="en-US" dirty="0"/>
              <a:t>useful for promoting quality improvements in their work (1,265 respondents, 58</a:t>
            </a:r>
            <a:r>
              <a:rPr lang="en-US" dirty="0" smtClean="0"/>
              <a:t>%)</a:t>
            </a:r>
            <a:endParaRPr lang="en-US" dirty="0"/>
          </a:p>
        </p:txBody>
      </p:sp>
      <p:sp>
        <p:nvSpPr>
          <p:cNvPr id="5" name="Title 4"/>
          <p:cNvSpPr>
            <a:spLocks noGrp="1"/>
          </p:cNvSpPr>
          <p:nvPr>
            <p:ph type="ctrTitle"/>
          </p:nvPr>
        </p:nvSpPr>
        <p:spPr/>
        <p:txBody>
          <a:bodyPr/>
          <a:lstStyle/>
          <a:p>
            <a:r>
              <a:rPr lang="en-US" dirty="0" smtClean="0"/>
              <a:t>The </a:t>
            </a:r>
            <a:r>
              <a:rPr lang="en-US" dirty="0" err="1" smtClean="0"/>
              <a:t>Wessex</a:t>
            </a:r>
            <a:r>
              <a:rPr lang="en-US" dirty="0" smtClean="0"/>
              <a:t> trend over 3 years</a:t>
            </a:r>
            <a:endParaRPr lang="en-US" dirty="0"/>
          </a:p>
        </p:txBody>
      </p:sp>
      <p:pic>
        <p:nvPicPr>
          <p:cNvPr id="8" name="Picture Placeholder 7"/>
          <p:cNvPicPr>
            <a:picLocks noGrp="1" noChangeAspect="1"/>
          </p:cNvPicPr>
          <p:nvPr>
            <p:ph type="pic" sz="quarter" idx="14"/>
          </p:nvPr>
        </p:nvPicPr>
        <p:blipFill>
          <a:blip r:embed="rId2"/>
          <a:srcRect l="3272" r="3272"/>
          <a:stretch>
            <a:fillRect/>
          </a:stretch>
        </p:blipFill>
        <p:spPr>
          <a:prstGeom prst="rect">
            <a:avLst/>
          </a:prstGeom>
        </p:spPr>
      </p:pic>
    </p:spTree>
    <p:extLst>
      <p:ext uri="{BB962C8B-B14F-4D97-AF65-F5344CB8AC3E}">
        <p14:creationId xmlns:p14="http://schemas.microsoft.com/office/powerpoint/2010/main" val="896402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3125971"/>
            <a:ext cx="7839075" cy="2615609"/>
          </a:xfrm>
        </p:spPr>
        <p:txBody>
          <a:bodyPr/>
          <a:lstStyle/>
          <a:p>
            <a:r>
              <a:rPr lang="en-US" sz="6000" b="1" dirty="0" smtClean="0"/>
              <a:t>33.43% vs 90%</a:t>
            </a:r>
          </a:p>
          <a:p>
            <a:r>
              <a:rPr lang="en-US" sz="4400" dirty="0" smtClean="0"/>
              <a:t>So what’s the difference?</a:t>
            </a:r>
            <a:endParaRPr lang="en-US" sz="4400" dirty="0"/>
          </a:p>
        </p:txBody>
      </p:sp>
      <p:sp>
        <p:nvSpPr>
          <p:cNvPr id="4" name="Title 3"/>
          <p:cNvSpPr>
            <a:spLocks noGrp="1"/>
          </p:cNvSpPr>
          <p:nvPr>
            <p:ph type="ctrTitle"/>
          </p:nvPr>
        </p:nvSpPr>
        <p:spPr/>
        <p:txBody>
          <a:bodyPr/>
          <a:lstStyle/>
          <a:p>
            <a:r>
              <a:rPr lang="en-US" dirty="0" smtClean="0"/>
              <a:t>Does appraisal support quality improvements in practice?</a:t>
            </a:r>
            <a:endParaRPr lang="en-US" dirty="0"/>
          </a:p>
        </p:txBody>
      </p:sp>
    </p:spTree>
    <p:extLst>
      <p:ext uri="{BB962C8B-B14F-4D97-AF65-F5344CB8AC3E}">
        <p14:creationId xmlns:p14="http://schemas.microsoft.com/office/powerpoint/2010/main" val="248507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Appraisal and Medical Professionalism:</a:t>
            </a:r>
            <a:br>
              <a:rPr lang="en-GB" dirty="0" smtClean="0"/>
            </a:br>
            <a:endParaRPr lang="en-GB" dirty="0"/>
          </a:p>
        </p:txBody>
      </p:sp>
      <p:sp>
        <p:nvSpPr>
          <p:cNvPr id="3" name="Text Placeholder 2"/>
          <p:cNvSpPr>
            <a:spLocks noGrp="1"/>
          </p:cNvSpPr>
          <p:nvPr>
            <p:ph type="body" sz="quarter" idx="13"/>
          </p:nvPr>
        </p:nvSpPr>
        <p:spPr/>
        <p:txBody>
          <a:bodyPr/>
          <a:lstStyle/>
          <a:p>
            <a:pPr marL="0" indent="0">
              <a:buNone/>
            </a:pPr>
            <a:endParaRPr lang="en-GB" sz="4400" dirty="0" smtClean="0"/>
          </a:p>
          <a:p>
            <a:pPr marL="0" indent="0">
              <a:buNone/>
            </a:pPr>
            <a:r>
              <a:rPr lang="en-GB" sz="4400" dirty="0" smtClean="0"/>
              <a:t>“People </a:t>
            </a:r>
            <a:r>
              <a:rPr lang="en-GB" sz="4400" dirty="0"/>
              <a:t>don’t care how much you know until they know how much you </a:t>
            </a:r>
            <a:r>
              <a:rPr lang="en-GB" sz="4400" dirty="0" smtClean="0"/>
              <a:t>care”</a:t>
            </a:r>
          </a:p>
          <a:p>
            <a:pPr marL="0" indent="0">
              <a:buNone/>
            </a:pPr>
            <a:r>
              <a:rPr lang="en-GB" dirty="0" smtClean="0"/>
              <a:t>David </a:t>
            </a:r>
            <a:r>
              <a:rPr lang="en-GB" dirty="0" err="1" smtClean="0"/>
              <a:t>Maister</a:t>
            </a:r>
            <a:r>
              <a:rPr lang="en-GB" dirty="0" smtClean="0"/>
              <a:t> (1997) </a:t>
            </a:r>
            <a:r>
              <a:rPr lang="en-GB" i="1" dirty="0" smtClean="0"/>
              <a:t>True Professionalism</a:t>
            </a:r>
            <a:endParaRPr lang="en-GB" i="1" dirty="0"/>
          </a:p>
        </p:txBody>
      </p:sp>
    </p:spTree>
    <p:extLst>
      <p:ext uri="{BB962C8B-B14F-4D97-AF65-F5344CB8AC3E}">
        <p14:creationId xmlns:p14="http://schemas.microsoft.com/office/powerpoint/2010/main" val="439552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 Master slide deck v2</Template>
  <TotalTime>2749</TotalTime>
  <Words>860</Words>
  <Application>Microsoft Office PowerPoint</Application>
  <PresentationFormat>On-screen Show (4:3)</PresentationFormat>
  <Paragraphs>106</Paragraphs>
  <Slides>21</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HEE PPT - Master slide deck_1 (1)</vt:lpstr>
      <vt:lpstr>Custom Design</vt:lpstr>
      <vt:lpstr>1_Custom Design</vt:lpstr>
      <vt:lpstr>2_Custom Design</vt:lpstr>
      <vt:lpstr>Acrobat Document</vt:lpstr>
      <vt:lpstr>PowerPoint Presentation</vt:lpstr>
      <vt:lpstr>Our scope of work</vt:lpstr>
      <vt:lpstr>What do GPs say about appraisal in general?</vt:lpstr>
      <vt:lpstr>What do GPs say about appraisal in general?</vt:lpstr>
      <vt:lpstr>What do GPs say about Wessex appraisal in particular?</vt:lpstr>
      <vt:lpstr>What do GPs say about Wessex appraisal in particular?</vt:lpstr>
      <vt:lpstr>The Wessex trend over 3 years</vt:lpstr>
      <vt:lpstr>Does appraisal support quality improvements in practice?</vt:lpstr>
      <vt:lpstr>Appraisal and Medical Professionalism: </vt:lpstr>
      <vt:lpstr>PowerPoint Presentation</vt:lpstr>
      <vt:lpstr>Is engagement in appraisal promoting medical professionalism?</vt:lpstr>
      <vt:lpstr>PowerPoint Presentation</vt:lpstr>
      <vt:lpstr>Appraisal improves patient care: </vt:lpstr>
      <vt:lpstr>Kim Collins</vt:lpstr>
      <vt:lpstr>Daniel Kahneman</vt:lpstr>
      <vt:lpstr>Bill Gates</vt:lpstr>
      <vt:lpstr>So why is there disillusionment:</vt:lpstr>
      <vt:lpstr>…doctors are already professionals </vt:lpstr>
      <vt:lpstr>Improve trust by…</vt:lpstr>
      <vt:lpstr>Discussion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Lesley Loughran</cp:lastModifiedBy>
  <cp:revision>33</cp:revision>
  <dcterms:created xsi:type="dcterms:W3CDTF">2016-09-19T18:34:43Z</dcterms:created>
  <dcterms:modified xsi:type="dcterms:W3CDTF">2017-03-28T14:59:26Z</dcterms:modified>
</cp:coreProperties>
</file>