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22" r:id="rId2"/>
    <p:sldId id="327" r:id="rId3"/>
    <p:sldId id="344" r:id="rId4"/>
    <p:sldId id="347" r:id="rId5"/>
    <p:sldId id="364" r:id="rId6"/>
    <p:sldId id="330" r:id="rId7"/>
    <p:sldId id="336" r:id="rId8"/>
    <p:sldId id="362" r:id="rId9"/>
    <p:sldId id="348" r:id="rId10"/>
    <p:sldId id="366" r:id="rId11"/>
    <p:sldId id="349" r:id="rId12"/>
    <p:sldId id="367" r:id="rId13"/>
    <p:sldId id="350" r:id="rId14"/>
    <p:sldId id="368" r:id="rId15"/>
    <p:sldId id="351" r:id="rId16"/>
    <p:sldId id="369" r:id="rId17"/>
    <p:sldId id="352" r:id="rId18"/>
    <p:sldId id="370" r:id="rId19"/>
    <p:sldId id="353" r:id="rId20"/>
    <p:sldId id="376" r:id="rId21"/>
    <p:sldId id="323" r:id="rId22"/>
    <p:sldId id="371" r:id="rId23"/>
    <p:sldId id="372" r:id="rId24"/>
    <p:sldId id="373" r:id="rId25"/>
    <p:sldId id="374" r:id="rId26"/>
    <p:sldId id="375" r:id="rId27"/>
    <p:sldId id="324" r:id="rId28"/>
    <p:sldId id="363" r:id="rId29"/>
    <p:sldId id="325" r:id="rId30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598" autoAdjust="0"/>
    <p:restoredTop sz="98573" autoAdjust="0"/>
  </p:normalViewPr>
  <p:slideViewPr>
    <p:cSldViewPr>
      <p:cViewPr varScale="1">
        <p:scale>
          <a:sx n="90" d="100"/>
          <a:sy n="90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2" y="-102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81869783464566925"/>
          <c:y val="6.2500000000000003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0.29899999999999999</c:v>
                </c:pt>
                <c:pt idx="1">
                  <c:v>0.70099999999999996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F-44B1-AA7E-F0F545C06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8220308398950131"/>
          <c:y val="0.38178789370078742"/>
          <c:w val="0.10529691601049869"/>
          <c:h val="0.134439960629921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0.25700000000000001</c:v>
                </c:pt>
                <c:pt idx="1">
                  <c:v>0.74299999999999999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70-4CA4-8AFB-A329253C1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1409533435089299"/>
          <c:y val="0.32653001968503936"/>
          <c:w val="0.17340476878016586"/>
          <c:h val="0.171939960629921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885989144349326"/>
          <c:y val="0"/>
          <c:w val="0.52614595529271679"/>
          <c:h val="0.83677293432042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Yes -  a course soley focused</c:v>
                </c:pt>
                <c:pt idx="1">
                  <c:v>Yes - a course which featured </c:v>
                </c:pt>
                <c:pt idx="2">
                  <c:v>Yes - Not a course</c:v>
                </c:pt>
                <c:pt idx="3">
                  <c:v>No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0.155</c:v>
                </c:pt>
                <c:pt idx="1">
                  <c:v>0.19500000000000001</c:v>
                </c:pt>
                <c:pt idx="2" formatCode="0%">
                  <c:v>0.23</c:v>
                </c:pt>
                <c:pt idx="3" formatCode="0%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A-4CF8-AB1F-0F84A518AB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Yes -  a course soley focused</c:v>
                </c:pt>
                <c:pt idx="1">
                  <c:v>Yes - a course which featured </c:v>
                </c:pt>
                <c:pt idx="2">
                  <c:v>Yes - Not a course</c:v>
                </c:pt>
                <c:pt idx="3">
                  <c:v>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0AA-4CF8-AB1F-0F84A518ABA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Yes -  a course soley focused</c:v>
                </c:pt>
                <c:pt idx="1">
                  <c:v>Yes - a course which featured </c:v>
                </c:pt>
                <c:pt idx="2">
                  <c:v>Yes - Not a course</c:v>
                </c:pt>
                <c:pt idx="3">
                  <c:v>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0AA-4CF8-AB1F-0F84A518A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22912"/>
        <c:axId val="92824704"/>
      </c:barChart>
      <c:catAx>
        <c:axId val="92822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2824704"/>
        <c:crosses val="autoZero"/>
        <c:auto val="0"/>
        <c:lblAlgn val="ctr"/>
        <c:lblOffset val="100"/>
        <c:noMultiLvlLbl val="0"/>
      </c:catAx>
      <c:valAx>
        <c:axId val="9282470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9282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8146777314209723"/>
          <c:y val="0.12469266732283464"/>
          <c:w val="0.55054676932384383"/>
          <c:h val="0.8409323326771653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am not sure how to</c:v>
                </c:pt>
                <c:pt idx="1">
                  <c:v>I don't know why I should</c:v>
                </c:pt>
                <c:pt idx="2">
                  <c:v>Worried about recording</c:v>
                </c:pt>
                <c:pt idx="3">
                  <c:v>I don't want to</c:v>
                </c:pt>
                <c:pt idx="4">
                  <c:v>Gets in the way of practice</c:v>
                </c:pt>
                <c:pt idx="5">
                  <c:v>I don't  have a barrier to reflective practice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>
                  <c:v>0.123</c:v>
                </c:pt>
                <c:pt idx="1">
                  <c:v>8.0000000000000002E-3</c:v>
                </c:pt>
                <c:pt idx="2">
                  <c:v>6.0999999999999999E-2</c:v>
                </c:pt>
                <c:pt idx="3">
                  <c:v>1.7000000000000001E-2</c:v>
                </c:pt>
                <c:pt idx="4">
                  <c:v>0.13700000000000001</c:v>
                </c:pt>
                <c:pt idx="5">
                  <c:v>0.56399999999999995</c:v>
                </c:pt>
                <c:pt idx="6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B-4B5D-82A6-47AC7A18CD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am not sure how to</c:v>
                </c:pt>
                <c:pt idx="1">
                  <c:v>I don't know why I should</c:v>
                </c:pt>
                <c:pt idx="2">
                  <c:v>Worried about recording</c:v>
                </c:pt>
                <c:pt idx="3">
                  <c:v>I don't want to</c:v>
                </c:pt>
                <c:pt idx="4">
                  <c:v>Gets in the way of practice</c:v>
                </c:pt>
                <c:pt idx="5">
                  <c:v>I don't  have a barrier to reflective practice</c:v>
                </c:pt>
                <c:pt idx="6">
                  <c:v>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2B7B-4B5D-82A6-47AC7A18CD6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I am not sure how to</c:v>
                </c:pt>
                <c:pt idx="1">
                  <c:v>I don't know why I should</c:v>
                </c:pt>
                <c:pt idx="2">
                  <c:v>Worried about recording</c:v>
                </c:pt>
                <c:pt idx="3">
                  <c:v>I don't want to</c:v>
                </c:pt>
                <c:pt idx="4">
                  <c:v>Gets in the way of practice</c:v>
                </c:pt>
                <c:pt idx="5">
                  <c:v>I don't  have a barrier to reflective practice</c:v>
                </c:pt>
                <c:pt idx="6">
                  <c:v>Other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2B7B-4B5D-82A6-47AC7A18C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918912"/>
        <c:axId val="92920448"/>
        <c:axId val="0"/>
      </c:bar3DChart>
      <c:catAx>
        <c:axId val="9291891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92920448"/>
        <c:crosses val="autoZero"/>
        <c:auto val="1"/>
        <c:lblAlgn val="ctr"/>
        <c:lblOffset val="100"/>
        <c:noMultiLvlLbl val="0"/>
      </c:catAx>
      <c:valAx>
        <c:axId val="92920448"/>
        <c:scaling>
          <c:orientation val="minMax"/>
        </c:scaling>
        <c:delete val="0"/>
        <c:axPos val="t"/>
        <c:majorGridlines/>
        <c:numFmt formatCode="0.00%" sourceLinked="1"/>
        <c:majorTickMark val="out"/>
        <c:minorTickMark val="none"/>
        <c:tickLblPos val="nextTo"/>
        <c:crossAx val="9291891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rgbClr val="002060"/>
                </a:solidFill>
              </a:rPr>
              <a:t>Q30 Do you currently discuss your CPD and the value of it to you with a colleague?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Q30 Do you currently discuss your CPD and the value of it to you with a colleague?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C-446C-A759-2B2D3A2EC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501266444224318"/>
          <c:y val="0.50482516096574359"/>
          <c:w val="0.17429628712441131"/>
          <c:h val="0.154390126476950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>
                <a:solidFill>
                  <a:srgbClr val="002060"/>
                </a:solidFill>
              </a:rPr>
              <a:t>Q31 Do you have access to someone you can discuss your CPD activity with (including areas of skills and development)?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Q31 Do you have access to someone you can discuss your CPD activity with (inclus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0.84599999999999997</c:v>
                </c:pt>
                <c:pt idx="1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57-400B-95BC-6AEBEDF09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217019404284032"/>
          <c:y val="0.51531914370078735"/>
          <c:w val="0.15552162460240698"/>
          <c:h val="0.121939960629921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0A5A28-B0DC-45EE-94A0-DAF04207574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B511E0E-B308-4536-B1FF-91C614F8AECC}">
      <dgm:prSet phldrT="[Text]"/>
      <dgm:spPr/>
      <dgm:t>
        <a:bodyPr/>
        <a:lstStyle/>
        <a:p>
          <a:r>
            <a:rPr lang="en-GB" dirty="0"/>
            <a:t>Professional Regulator</a:t>
          </a:r>
        </a:p>
      </dgm:t>
    </dgm:pt>
    <dgm:pt modelId="{AEE0B77B-104C-4146-B6AC-75580824770F}" type="parTrans" cxnId="{80C61E70-7FB7-4493-BBDD-ABBA1A8E02A7}">
      <dgm:prSet/>
      <dgm:spPr/>
      <dgm:t>
        <a:bodyPr/>
        <a:lstStyle/>
        <a:p>
          <a:endParaRPr lang="en-GB"/>
        </a:p>
      </dgm:t>
    </dgm:pt>
    <dgm:pt modelId="{76C4FD60-4E8E-4E44-A36B-656E9711A758}" type="sibTrans" cxnId="{80C61E70-7FB7-4493-BBDD-ABBA1A8E02A7}">
      <dgm:prSet/>
      <dgm:spPr/>
      <dgm:t>
        <a:bodyPr/>
        <a:lstStyle/>
        <a:p>
          <a:endParaRPr lang="en-GB"/>
        </a:p>
      </dgm:t>
    </dgm:pt>
    <dgm:pt modelId="{2393DE20-0488-44B5-AF4C-430D0F9367B1}">
      <dgm:prSet phldrT="[Text]"/>
      <dgm:spPr/>
      <dgm:t>
        <a:bodyPr/>
        <a:lstStyle/>
        <a:p>
          <a:r>
            <a:rPr lang="en-GB" strike="sngStrike" baseline="0" dirty="0"/>
            <a:t>Employer</a:t>
          </a:r>
        </a:p>
      </dgm:t>
    </dgm:pt>
    <dgm:pt modelId="{B455DAE7-BE8B-4C9B-8344-1CB1DA3F0256}" type="parTrans" cxnId="{309BE946-DD05-423A-A39C-6F722A363F11}">
      <dgm:prSet/>
      <dgm:spPr/>
      <dgm:t>
        <a:bodyPr/>
        <a:lstStyle/>
        <a:p>
          <a:endParaRPr lang="en-GB"/>
        </a:p>
      </dgm:t>
    </dgm:pt>
    <dgm:pt modelId="{BFFB6364-CB95-4FE5-9C88-7D3CF549B6C3}" type="sibTrans" cxnId="{309BE946-DD05-423A-A39C-6F722A363F11}">
      <dgm:prSet/>
      <dgm:spPr/>
      <dgm:t>
        <a:bodyPr/>
        <a:lstStyle/>
        <a:p>
          <a:endParaRPr lang="en-GB"/>
        </a:p>
      </dgm:t>
    </dgm:pt>
    <dgm:pt modelId="{F6AB8258-733C-4582-802F-95EE47C473C2}">
      <dgm:prSet phldrT="[Text]"/>
      <dgm:spPr/>
      <dgm:t>
        <a:bodyPr/>
        <a:lstStyle/>
        <a:p>
          <a:r>
            <a:rPr lang="en-GB" strike="sngStrike" baseline="0" dirty="0"/>
            <a:t>Team</a:t>
          </a:r>
        </a:p>
      </dgm:t>
    </dgm:pt>
    <dgm:pt modelId="{ECC9469C-A96C-474C-99E2-654ADE5218B2}" type="parTrans" cxnId="{53D07A84-0B98-4A00-AE0D-15F95F0CC374}">
      <dgm:prSet/>
      <dgm:spPr/>
      <dgm:t>
        <a:bodyPr/>
        <a:lstStyle/>
        <a:p>
          <a:endParaRPr lang="en-GB"/>
        </a:p>
      </dgm:t>
    </dgm:pt>
    <dgm:pt modelId="{91686721-1C1D-4403-A834-CDFED9729138}" type="sibTrans" cxnId="{53D07A84-0B98-4A00-AE0D-15F95F0CC374}">
      <dgm:prSet/>
      <dgm:spPr/>
      <dgm:t>
        <a:bodyPr/>
        <a:lstStyle/>
        <a:p>
          <a:endParaRPr lang="en-GB"/>
        </a:p>
      </dgm:t>
    </dgm:pt>
    <dgm:pt modelId="{8F57D738-D47B-41AB-A87B-AB68D1DB68A9}">
      <dgm:prSet phldrT="[Text]"/>
      <dgm:spPr/>
      <dgm:t>
        <a:bodyPr/>
        <a:lstStyle/>
        <a:p>
          <a:r>
            <a:rPr lang="en-GB" dirty="0"/>
            <a:t>Osteopath</a:t>
          </a:r>
        </a:p>
      </dgm:t>
    </dgm:pt>
    <dgm:pt modelId="{44421274-4C73-4661-B711-61CDA9CD742B}" type="parTrans" cxnId="{DDDD7BD2-4CF1-4052-934C-7ECA77A4E5FB}">
      <dgm:prSet/>
      <dgm:spPr/>
      <dgm:t>
        <a:bodyPr/>
        <a:lstStyle/>
        <a:p>
          <a:endParaRPr lang="en-GB"/>
        </a:p>
      </dgm:t>
    </dgm:pt>
    <dgm:pt modelId="{77894763-5672-4816-9E28-1E6D11ABC83F}" type="sibTrans" cxnId="{DDDD7BD2-4CF1-4052-934C-7ECA77A4E5FB}">
      <dgm:prSet/>
      <dgm:spPr/>
      <dgm:t>
        <a:bodyPr/>
        <a:lstStyle/>
        <a:p>
          <a:endParaRPr lang="en-GB"/>
        </a:p>
      </dgm:t>
    </dgm:pt>
    <dgm:pt modelId="{36E2F221-0DCF-429C-9D26-9963D32E0E3D}">
      <dgm:prSet phldrT="[Text]"/>
      <dgm:spPr/>
      <dgm:t>
        <a:bodyPr/>
        <a:lstStyle/>
        <a:p>
          <a:r>
            <a:rPr lang="en-GB" strike="sngStrike" baseline="0" dirty="0"/>
            <a:t>System regulator</a:t>
          </a:r>
        </a:p>
      </dgm:t>
    </dgm:pt>
    <dgm:pt modelId="{660A5402-4AC0-4CE0-B45C-1C78BB643328}" type="parTrans" cxnId="{0B2ED3E2-2D55-44C1-9AD6-EE761E796273}">
      <dgm:prSet/>
      <dgm:spPr/>
      <dgm:t>
        <a:bodyPr/>
        <a:lstStyle/>
        <a:p>
          <a:endParaRPr lang="en-GB"/>
        </a:p>
      </dgm:t>
    </dgm:pt>
    <dgm:pt modelId="{12F801C8-CA05-44A9-BA58-0D3E9E1F6F80}" type="sibTrans" cxnId="{0B2ED3E2-2D55-44C1-9AD6-EE761E796273}">
      <dgm:prSet/>
      <dgm:spPr/>
      <dgm:t>
        <a:bodyPr/>
        <a:lstStyle/>
        <a:p>
          <a:endParaRPr lang="en-GB"/>
        </a:p>
      </dgm:t>
    </dgm:pt>
    <dgm:pt modelId="{0D8C383C-6135-4F28-908E-8B9675DE2B9D}" type="pres">
      <dgm:prSet presAssocID="{370A5A28-B0DC-45EE-94A0-DAF042075748}" presName="compositeShape" presStyleCnt="0">
        <dgm:presLayoutVars>
          <dgm:dir/>
          <dgm:resizeHandles/>
        </dgm:presLayoutVars>
      </dgm:prSet>
      <dgm:spPr/>
    </dgm:pt>
    <dgm:pt modelId="{BE5D9716-6101-4CAE-8E27-38DB629A52DC}" type="pres">
      <dgm:prSet presAssocID="{370A5A28-B0DC-45EE-94A0-DAF042075748}" presName="pyramid" presStyleLbl="node1" presStyleIdx="0" presStyleCnt="1"/>
      <dgm:spPr/>
    </dgm:pt>
    <dgm:pt modelId="{95F3E7DD-4489-44D7-9985-2AB80368449F}" type="pres">
      <dgm:prSet presAssocID="{370A5A28-B0DC-45EE-94A0-DAF042075748}" presName="theList" presStyleCnt="0"/>
      <dgm:spPr/>
    </dgm:pt>
    <dgm:pt modelId="{70A9F248-C351-41AD-B945-9E2A70995AC2}" type="pres">
      <dgm:prSet presAssocID="{7B511E0E-B308-4536-B1FF-91C614F8AECC}" presName="aNode" presStyleLbl="fgAcc1" presStyleIdx="0" presStyleCnt="5">
        <dgm:presLayoutVars>
          <dgm:bulletEnabled val="1"/>
        </dgm:presLayoutVars>
      </dgm:prSet>
      <dgm:spPr/>
    </dgm:pt>
    <dgm:pt modelId="{E33A0160-DEA1-4E19-8D7E-5EAB8F5D2BD2}" type="pres">
      <dgm:prSet presAssocID="{7B511E0E-B308-4536-B1FF-91C614F8AECC}" presName="aSpace" presStyleCnt="0"/>
      <dgm:spPr/>
    </dgm:pt>
    <dgm:pt modelId="{F233BB1A-2619-4638-988D-7253B52A29D1}" type="pres">
      <dgm:prSet presAssocID="{36E2F221-0DCF-429C-9D26-9963D32E0E3D}" presName="aNode" presStyleLbl="fgAcc1" presStyleIdx="1" presStyleCnt="5">
        <dgm:presLayoutVars>
          <dgm:bulletEnabled val="1"/>
        </dgm:presLayoutVars>
      </dgm:prSet>
      <dgm:spPr/>
    </dgm:pt>
    <dgm:pt modelId="{868249ED-5E3B-42B8-8FD3-88EC7781F6CC}" type="pres">
      <dgm:prSet presAssocID="{36E2F221-0DCF-429C-9D26-9963D32E0E3D}" presName="aSpace" presStyleCnt="0"/>
      <dgm:spPr/>
    </dgm:pt>
    <dgm:pt modelId="{26CD7359-D970-4159-A744-19951D06CEB6}" type="pres">
      <dgm:prSet presAssocID="{2393DE20-0488-44B5-AF4C-430D0F9367B1}" presName="aNode" presStyleLbl="fgAcc1" presStyleIdx="2" presStyleCnt="5">
        <dgm:presLayoutVars>
          <dgm:bulletEnabled val="1"/>
        </dgm:presLayoutVars>
      </dgm:prSet>
      <dgm:spPr/>
    </dgm:pt>
    <dgm:pt modelId="{CAD59F0C-212C-43D5-88C7-29CB7BE40464}" type="pres">
      <dgm:prSet presAssocID="{2393DE20-0488-44B5-AF4C-430D0F9367B1}" presName="aSpace" presStyleCnt="0"/>
      <dgm:spPr/>
    </dgm:pt>
    <dgm:pt modelId="{0F1D9ABF-9AC4-4915-8AD5-F2FB86445179}" type="pres">
      <dgm:prSet presAssocID="{F6AB8258-733C-4582-802F-95EE47C473C2}" presName="aNode" presStyleLbl="fgAcc1" presStyleIdx="3" presStyleCnt="5">
        <dgm:presLayoutVars>
          <dgm:bulletEnabled val="1"/>
        </dgm:presLayoutVars>
      </dgm:prSet>
      <dgm:spPr/>
    </dgm:pt>
    <dgm:pt modelId="{FD4F3751-769F-45FD-AC48-B458050DED69}" type="pres">
      <dgm:prSet presAssocID="{F6AB8258-733C-4582-802F-95EE47C473C2}" presName="aSpace" presStyleCnt="0"/>
      <dgm:spPr/>
    </dgm:pt>
    <dgm:pt modelId="{148E86D1-C855-4034-BB53-988B2C86768A}" type="pres">
      <dgm:prSet presAssocID="{8F57D738-D47B-41AB-A87B-AB68D1DB68A9}" presName="aNode" presStyleLbl="fgAcc1" presStyleIdx="4" presStyleCnt="5">
        <dgm:presLayoutVars>
          <dgm:bulletEnabled val="1"/>
        </dgm:presLayoutVars>
      </dgm:prSet>
      <dgm:spPr/>
    </dgm:pt>
    <dgm:pt modelId="{82B52184-ED80-4837-BB43-543DDE3E4B7C}" type="pres">
      <dgm:prSet presAssocID="{8F57D738-D47B-41AB-A87B-AB68D1DB68A9}" presName="aSpace" presStyleCnt="0"/>
      <dgm:spPr/>
    </dgm:pt>
  </dgm:ptLst>
  <dgm:cxnLst>
    <dgm:cxn modelId="{F0351A9A-5995-49C8-A82B-C2D80E4419CD}" type="presOf" srcId="{370A5A28-B0DC-45EE-94A0-DAF042075748}" destId="{0D8C383C-6135-4F28-908E-8B9675DE2B9D}" srcOrd="0" destOrd="0" presId="urn:microsoft.com/office/officeart/2005/8/layout/pyramid2"/>
    <dgm:cxn modelId="{53D07A84-0B98-4A00-AE0D-15F95F0CC374}" srcId="{370A5A28-B0DC-45EE-94A0-DAF042075748}" destId="{F6AB8258-733C-4582-802F-95EE47C473C2}" srcOrd="3" destOrd="0" parTransId="{ECC9469C-A96C-474C-99E2-654ADE5218B2}" sibTransId="{91686721-1C1D-4403-A834-CDFED9729138}"/>
    <dgm:cxn modelId="{28FED0A8-1CD2-4BC5-9105-23BED28B05B8}" type="presOf" srcId="{F6AB8258-733C-4582-802F-95EE47C473C2}" destId="{0F1D9ABF-9AC4-4915-8AD5-F2FB86445179}" srcOrd="0" destOrd="0" presId="urn:microsoft.com/office/officeart/2005/8/layout/pyramid2"/>
    <dgm:cxn modelId="{D6E4BFD7-B119-48CC-A49F-C2F91F17E86D}" type="presOf" srcId="{8F57D738-D47B-41AB-A87B-AB68D1DB68A9}" destId="{148E86D1-C855-4034-BB53-988B2C86768A}" srcOrd="0" destOrd="0" presId="urn:microsoft.com/office/officeart/2005/8/layout/pyramid2"/>
    <dgm:cxn modelId="{80C61E70-7FB7-4493-BBDD-ABBA1A8E02A7}" srcId="{370A5A28-B0DC-45EE-94A0-DAF042075748}" destId="{7B511E0E-B308-4536-B1FF-91C614F8AECC}" srcOrd="0" destOrd="0" parTransId="{AEE0B77B-104C-4146-B6AC-75580824770F}" sibTransId="{76C4FD60-4E8E-4E44-A36B-656E9711A758}"/>
    <dgm:cxn modelId="{0B2ED3E2-2D55-44C1-9AD6-EE761E796273}" srcId="{370A5A28-B0DC-45EE-94A0-DAF042075748}" destId="{36E2F221-0DCF-429C-9D26-9963D32E0E3D}" srcOrd="1" destOrd="0" parTransId="{660A5402-4AC0-4CE0-B45C-1C78BB643328}" sibTransId="{12F801C8-CA05-44A9-BA58-0D3E9E1F6F80}"/>
    <dgm:cxn modelId="{5CBF2F50-FC67-4A27-AA45-213475598E03}" type="presOf" srcId="{36E2F221-0DCF-429C-9D26-9963D32E0E3D}" destId="{F233BB1A-2619-4638-988D-7253B52A29D1}" srcOrd="0" destOrd="0" presId="urn:microsoft.com/office/officeart/2005/8/layout/pyramid2"/>
    <dgm:cxn modelId="{DDDD7BD2-4CF1-4052-934C-7ECA77A4E5FB}" srcId="{370A5A28-B0DC-45EE-94A0-DAF042075748}" destId="{8F57D738-D47B-41AB-A87B-AB68D1DB68A9}" srcOrd="4" destOrd="0" parTransId="{44421274-4C73-4661-B711-61CDA9CD742B}" sibTransId="{77894763-5672-4816-9E28-1E6D11ABC83F}"/>
    <dgm:cxn modelId="{B57B2A9B-694D-4069-B981-A2336C2162FA}" type="presOf" srcId="{7B511E0E-B308-4536-B1FF-91C614F8AECC}" destId="{70A9F248-C351-41AD-B945-9E2A70995AC2}" srcOrd="0" destOrd="0" presId="urn:microsoft.com/office/officeart/2005/8/layout/pyramid2"/>
    <dgm:cxn modelId="{92C7A287-125A-4B82-87AA-93FB4314F147}" type="presOf" srcId="{2393DE20-0488-44B5-AF4C-430D0F9367B1}" destId="{26CD7359-D970-4159-A744-19951D06CEB6}" srcOrd="0" destOrd="0" presId="urn:microsoft.com/office/officeart/2005/8/layout/pyramid2"/>
    <dgm:cxn modelId="{309BE946-DD05-423A-A39C-6F722A363F11}" srcId="{370A5A28-B0DC-45EE-94A0-DAF042075748}" destId="{2393DE20-0488-44B5-AF4C-430D0F9367B1}" srcOrd="2" destOrd="0" parTransId="{B455DAE7-BE8B-4C9B-8344-1CB1DA3F0256}" sibTransId="{BFFB6364-CB95-4FE5-9C88-7D3CF549B6C3}"/>
    <dgm:cxn modelId="{6B9A0AB6-3ECF-48A5-A0AA-D1A153D9F199}" type="presParOf" srcId="{0D8C383C-6135-4F28-908E-8B9675DE2B9D}" destId="{BE5D9716-6101-4CAE-8E27-38DB629A52DC}" srcOrd="0" destOrd="0" presId="urn:microsoft.com/office/officeart/2005/8/layout/pyramid2"/>
    <dgm:cxn modelId="{B42BCFFE-F45B-4407-A2A7-AE758D9F64AF}" type="presParOf" srcId="{0D8C383C-6135-4F28-908E-8B9675DE2B9D}" destId="{95F3E7DD-4489-44D7-9985-2AB80368449F}" srcOrd="1" destOrd="0" presId="urn:microsoft.com/office/officeart/2005/8/layout/pyramid2"/>
    <dgm:cxn modelId="{9BA12A32-8C3D-4390-B211-3C0604BE07FC}" type="presParOf" srcId="{95F3E7DD-4489-44D7-9985-2AB80368449F}" destId="{70A9F248-C351-41AD-B945-9E2A70995AC2}" srcOrd="0" destOrd="0" presId="urn:microsoft.com/office/officeart/2005/8/layout/pyramid2"/>
    <dgm:cxn modelId="{9D6F82AD-D289-42C4-8F8A-6206403AC9B9}" type="presParOf" srcId="{95F3E7DD-4489-44D7-9985-2AB80368449F}" destId="{E33A0160-DEA1-4E19-8D7E-5EAB8F5D2BD2}" srcOrd="1" destOrd="0" presId="urn:microsoft.com/office/officeart/2005/8/layout/pyramid2"/>
    <dgm:cxn modelId="{655DA47C-9861-4DC0-99C5-058EAE408340}" type="presParOf" srcId="{95F3E7DD-4489-44D7-9985-2AB80368449F}" destId="{F233BB1A-2619-4638-988D-7253B52A29D1}" srcOrd="2" destOrd="0" presId="urn:microsoft.com/office/officeart/2005/8/layout/pyramid2"/>
    <dgm:cxn modelId="{CFF87A7B-D648-4DD2-A633-C943C6854321}" type="presParOf" srcId="{95F3E7DD-4489-44D7-9985-2AB80368449F}" destId="{868249ED-5E3B-42B8-8FD3-88EC7781F6CC}" srcOrd="3" destOrd="0" presId="urn:microsoft.com/office/officeart/2005/8/layout/pyramid2"/>
    <dgm:cxn modelId="{77A62EFE-97DD-414B-8B5B-DE49E355201B}" type="presParOf" srcId="{95F3E7DD-4489-44D7-9985-2AB80368449F}" destId="{26CD7359-D970-4159-A744-19951D06CEB6}" srcOrd="4" destOrd="0" presId="urn:microsoft.com/office/officeart/2005/8/layout/pyramid2"/>
    <dgm:cxn modelId="{429B156D-A429-4A7C-8ECC-3C8DE03EA6F2}" type="presParOf" srcId="{95F3E7DD-4489-44D7-9985-2AB80368449F}" destId="{CAD59F0C-212C-43D5-88C7-29CB7BE40464}" srcOrd="5" destOrd="0" presId="urn:microsoft.com/office/officeart/2005/8/layout/pyramid2"/>
    <dgm:cxn modelId="{993A22C8-AFD4-4316-A7E0-391B431769E7}" type="presParOf" srcId="{95F3E7DD-4489-44D7-9985-2AB80368449F}" destId="{0F1D9ABF-9AC4-4915-8AD5-F2FB86445179}" srcOrd="6" destOrd="0" presId="urn:microsoft.com/office/officeart/2005/8/layout/pyramid2"/>
    <dgm:cxn modelId="{985C102C-DED7-490F-ADAB-F26666BBCDAA}" type="presParOf" srcId="{95F3E7DD-4489-44D7-9985-2AB80368449F}" destId="{FD4F3751-769F-45FD-AC48-B458050DED69}" srcOrd="7" destOrd="0" presId="urn:microsoft.com/office/officeart/2005/8/layout/pyramid2"/>
    <dgm:cxn modelId="{245978C5-DD11-4BC9-9A42-8633595B3F94}" type="presParOf" srcId="{95F3E7DD-4489-44D7-9985-2AB80368449F}" destId="{148E86D1-C855-4034-BB53-988B2C86768A}" srcOrd="8" destOrd="0" presId="urn:microsoft.com/office/officeart/2005/8/layout/pyramid2"/>
    <dgm:cxn modelId="{9C328600-EE88-41FC-A88D-F0B1711972F1}" type="presParOf" srcId="{95F3E7DD-4489-44D7-9985-2AB80368449F}" destId="{82B52184-ED80-4837-BB43-543DDE3E4B7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D9716-6101-4CAE-8E27-38DB629A52DC}">
      <dsp:nvSpPr>
        <dsp:cNvPr id="0" name=""/>
        <dsp:cNvSpPr/>
      </dsp:nvSpPr>
      <dsp:spPr>
        <a:xfrm>
          <a:off x="347210" y="0"/>
          <a:ext cx="2160239" cy="216023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9F248-C351-41AD-B945-9E2A70995AC2}">
      <dsp:nvSpPr>
        <dsp:cNvPr id="0" name=""/>
        <dsp:cNvSpPr/>
      </dsp:nvSpPr>
      <dsp:spPr>
        <a:xfrm>
          <a:off x="1427330" y="216234"/>
          <a:ext cx="1404155" cy="307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Professional Regulator</a:t>
          </a:r>
        </a:p>
      </dsp:txBody>
      <dsp:txXfrm>
        <a:off x="1442324" y="231228"/>
        <a:ext cx="1374167" cy="277170"/>
      </dsp:txXfrm>
    </dsp:sp>
    <dsp:sp modelId="{F233BB1A-2619-4638-988D-7253B52A29D1}">
      <dsp:nvSpPr>
        <dsp:cNvPr id="0" name=""/>
        <dsp:cNvSpPr/>
      </dsp:nvSpPr>
      <dsp:spPr>
        <a:xfrm>
          <a:off x="1427330" y="561788"/>
          <a:ext cx="1404155" cy="307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strike="sngStrike" kern="1200" baseline="0" dirty="0"/>
            <a:t>System regulator</a:t>
          </a:r>
        </a:p>
      </dsp:txBody>
      <dsp:txXfrm>
        <a:off x="1442324" y="576782"/>
        <a:ext cx="1374167" cy="277170"/>
      </dsp:txXfrm>
    </dsp:sp>
    <dsp:sp modelId="{26CD7359-D970-4159-A744-19951D06CEB6}">
      <dsp:nvSpPr>
        <dsp:cNvPr id="0" name=""/>
        <dsp:cNvSpPr/>
      </dsp:nvSpPr>
      <dsp:spPr>
        <a:xfrm>
          <a:off x="1427330" y="907342"/>
          <a:ext cx="1404155" cy="307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strike="sngStrike" kern="1200" baseline="0" dirty="0"/>
            <a:t>Employer</a:t>
          </a:r>
        </a:p>
      </dsp:txBody>
      <dsp:txXfrm>
        <a:off x="1442324" y="922336"/>
        <a:ext cx="1374167" cy="277170"/>
      </dsp:txXfrm>
    </dsp:sp>
    <dsp:sp modelId="{0F1D9ABF-9AC4-4915-8AD5-F2FB86445179}">
      <dsp:nvSpPr>
        <dsp:cNvPr id="0" name=""/>
        <dsp:cNvSpPr/>
      </dsp:nvSpPr>
      <dsp:spPr>
        <a:xfrm>
          <a:off x="1427330" y="1252896"/>
          <a:ext cx="1404155" cy="307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strike="sngStrike" kern="1200" baseline="0" dirty="0"/>
            <a:t>Team</a:t>
          </a:r>
        </a:p>
      </dsp:txBody>
      <dsp:txXfrm>
        <a:off x="1442324" y="1267890"/>
        <a:ext cx="1374167" cy="277170"/>
      </dsp:txXfrm>
    </dsp:sp>
    <dsp:sp modelId="{148E86D1-C855-4034-BB53-988B2C86768A}">
      <dsp:nvSpPr>
        <dsp:cNvPr id="0" name=""/>
        <dsp:cNvSpPr/>
      </dsp:nvSpPr>
      <dsp:spPr>
        <a:xfrm>
          <a:off x="1427330" y="1598450"/>
          <a:ext cx="1404155" cy="307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Osteopath</a:t>
          </a:r>
        </a:p>
      </dsp:txBody>
      <dsp:txXfrm>
        <a:off x="1442324" y="1613444"/>
        <a:ext cx="1374167" cy="277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</cdr:x>
      <cdr:y>0.32281</cdr:y>
    </cdr:from>
    <cdr:to>
      <cdr:x>0.66395</cdr:x>
      <cdr:y>0.63641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60440" y="1311920"/>
          <a:ext cx="1346448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Yes </a:t>
          </a:r>
        </a:p>
        <a:p xmlns:a="http://schemas.openxmlformats.org/drawingml/2006/main">
          <a:r>
            <a:rPr lang="en-GB" sz="1400" b="1" dirty="0"/>
            <a:t>(29.9%)</a:t>
          </a:r>
        </a:p>
      </cdr:txBody>
    </cdr:sp>
  </cdr:relSizeAnchor>
  <cdr:relSizeAnchor xmlns:cdr="http://schemas.openxmlformats.org/drawingml/2006/chartDrawing">
    <cdr:from>
      <cdr:x>0.38739</cdr:x>
      <cdr:y>0.62403</cdr:y>
    </cdr:from>
    <cdr:to>
      <cdr:x>0.50179</cdr:x>
      <cdr:y>0.84903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96344" y="2536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No </a:t>
          </a:r>
        </a:p>
        <a:p xmlns:a="http://schemas.openxmlformats.org/drawingml/2006/main">
          <a:r>
            <a:rPr lang="en-GB" sz="1400" b="1" dirty="0"/>
            <a:t>(70.1%)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0.51984</cdr:x>
      <cdr:y>0.30792</cdr:y>
    </cdr:from>
    <cdr:to>
      <cdr:x>0.70844</cdr:x>
      <cdr:y>0.6087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Yes</a:t>
          </a:r>
        </a:p>
        <a:p xmlns:a="http://schemas.openxmlformats.org/drawingml/2006/main">
          <a:r>
            <a:rPr lang="en-GB" sz="1400" b="1" dirty="0"/>
            <a:t>(25.7%)</a:t>
          </a:r>
        </a:p>
      </cdr:txBody>
    </cdr:sp>
  </cdr:relSizeAnchor>
  <cdr:relSizeAnchor xmlns:cdr="http://schemas.openxmlformats.org/drawingml/2006/chartDrawing">
    <cdr:from>
      <cdr:x>0.2822</cdr:x>
      <cdr:y>0.59215</cdr:y>
    </cdr:from>
    <cdr:to>
      <cdr:x>0.4708</cdr:x>
      <cdr:y>0.89293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No</a:t>
          </a:r>
        </a:p>
        <a:p xmlns:a="http://schemas.openxmlformats.org/drawingml/2006/main">
          <a:r>
            <a:rPr lang="en-GB" sz="1400" b="1" dirty="0"/>
            <a:t>(74.3%)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0.63063</cdr:x>
      <cdr:y>0.10909</cdr:y>
    </cdr:from>
    <cdr:to>
      <cdr:x>0.74503</cdr:x>
      <cdr:y>0.2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0" y="43204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/>
            <a:t>42%</a:t>
          </a:r>
        </a:p>
      </cdr:txBody>
    </cdr:sp>
  </cdr:relSizeAnchor>
  <cdr:relSizeAnchor xmlns:cdr="http://schemas.openxmlformats.org/drawingml/2006/chartDrawing">
    <cdr:from>
      <cdr:x>0.4955</cdr:x>
      <cdr:y>0.38182</cdr:y>
    </cdr:from>
    <cdr:to>
      <cdr:x>0.6099</cdr:x>
      <cdr:y>0.6127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0.46847</cdr:x>
      <cdr:y>0.32727</cdr:y>
    </cdr:from>
    <cdr:to>
      <cdr:x>0.58287</cdr:x>
      <cdr:y>0.55816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44416" y="12961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/>
            <a:t>23%</a:t>
          </a:r>
        </a:p>
      </cdr:txBody>
    </cdr:sp>
  </cdr:relSizeAnchor>
  <cdr:relSizeAnchor xmlns:cdr="http://schemas.openxmlformats.org/drawingml/2006/chartDrawing">
    <cdr:from>
      <cdr:x>0.45045</cdr:x>
      <cdr:y>0.52727</cdr:y>
    </cdr:from>
    <cdr:to>
      <cdr:x>0.56485</cdr:x>
      <cdr:y>0.6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00400" y="2088232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200" b="1" dirty="0"/>
            <a:t>19.5%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0.52174</cdr:x>
      <cdr:y>0.17719</cdr:y>
    </cdr:from>
    <cdr:to>
      <cdr:x>0.63216</cdr:x>
      <cdr:y>0.40219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0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12.3%</a:t>
          </a:r>
        </a:p>
      </cdr:txBody>
    </cdr:sp>
  </cdr:relSizeAnchor>
  <cdr:relSizeAnchor xmlns:cdr="http://schemas.openxmlformats.org/drawingml/2006/chartDrawing">
    <cdr:from>
      <cdr:x>0.41609</cdr:x>
      <cdr:y>0.2835</cdr:y>
    </cdr:from>
    <cdr:to>
      <cdr:x>0.52651</cdr:x>
      <cdr:y>0.35437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45618" y="115212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0.8%</a:t>
          </a:r>
        </a:p>
      </cdr:txBody>
    </cdr:sp>
  </cdr:relSizeAnchor>
  <cdr:relSizeAnchor xmlns:cdr="http://schemas.openxmlformats.org/drawingml/2006/chartDrawing">
    <cdr:from>
      <cdr:x>0.45217</cdr:x>
      <cdr:y>0.40753</cdr:y>
    </cdr:from>
    <cdr:to>
      <cdr:x>0.5626</cdr:x>
      <cdr:y>0.4784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44416" y="1656184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6.1%</a:t>
          </a:r>
        </a:p>
      </cdr:txBody>
    </cdr:sp>
  </cdr:relSizeAnchor>
  <cdr:relSizeAnchor xmlns:cdr="http://schemas.openxmlformats.org/drawingml/2006/chartDrawing">
    <cdr:from>
      <cdr:x>0.4087</cdr:x>
      <cdr:y>0.51384</cdr:y>
    </cdr:from>
    <cdr:to>
      <cdr:x>0.51912</cdr:x>
      <cdr:y>0.73884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0882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1.7%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0.49163</cdr:x>
      <cdr:y>0.56317</cdr:y>
    </cdr:from>
    <cdr:to>
      <cdr:x>0.73992</cdr:x>
      <cdr:y>0.86066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0544" y="2548880"/>
          <a:ext cx="914400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Yes</a:t>
          </a:r>
        </a:p>
        <a:p xmlns:a="http://schemas.openxmlformats.org/drawingml/2006/main">
          <a:r>
            <a:rPr lang="en-GB" sz="1400" b="1" dirty="0"/>
            <a:t>(76%)</a:t>
          </a:r>
        </a:p>
      </cdr:txBody>
    </cdr:sp>
  </cdr:relSizeAnchor>
  <cdr:relSizeAnchor xmlns:cdr="http://schemas.openxmlformats.org/drawingml/2006/chartDrawing">
    <cdr:from>
      <cdr:x>0.21789</cdr:x>
      <cdr:y>0.46771</cdr:y>
    </cdr:from>
    <cdr:to>
      <cdr:x>0.54439</cdr:x>
      <cdr:y>0.73338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2432" y="2116832"/>
          <a:ext cx="1202432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No</a:t>
          </a:r>
        </a:p>
        <a:p xmlns:a="http://schemas.openxmlformats.org/drawingml/2006/main">
          <a:r>
            <a:rPr lang="en-GB" sz="1400" b="1" dirty="0"/>
            <a:t>(24%)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0.33149</cdr:x>
      <cdr:y>0.54927</cdr:y>
    </cdr:from>
    <cdr:to>
      <cdr:x>0.41872</cdr:x>
      <cdr:y>0.62015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2232248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0.2844</cdr:x>
      <cdr:y>0.49421</cdr:y>
    </cdr:from>
    <cdr:to>
      <cdr:x>0.57574</cdr:x>
      <cdr:y>0.6733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3832" y="2008455"/>
          <a:ext cx="1202432" cy="727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No </a:t>
          </a:r>
        </a:p>
        <a:p xmlns:a="http://schemas.openxmlformats.org/drawingml/2006/main">
          <a:r>
            <a:rPr lang="en-GB" sz="1400" b="1" dirty="0"/>
            <a:t>(15.4%)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91283" cy="48879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109" y="0"/>
            <a:ext cx="1333436" cy="48879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5338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pPr>
              <a:defRPr/>
            </a:pPr>
            <a:fld id="{844798E6-B6A8-40AE-AD9F-BAAC85F78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565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BAA4E4-3990-4044-92A4-5400EE535A62}" type="datetimeFigureOut">
              <a:rPr lang="en-US"/>
              <a:pPr>
                <a:defRPr/>
              </a:pPr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2"/>
          </a:xfrm>
          <a:prstGeom prst="rect">
            <a:avLst/>
          </a:prstGeom>
        </p:spPr>
        <p:txBody>
          <a:bodyPr vert="horz" lIns="90590" tIns="45295" rIns="90590" bIns="4529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5338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F10F69-6827-4A66-AEB4-1E5B7368C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66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37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91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334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62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49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54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29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3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97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2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8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Introduce</a:t>
            </a:r>
            <a:r>
              <a:rPr lang="en-GB" baseline="0" dirty="0"/>
              <a:t> the aims of the early adopter face to face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05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21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31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952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074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68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16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22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09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9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Regulators</a:t>
            </a:r>
            <a:r>
              <a:rPr lang="en-GB" baseline="0" dirty="0"/>
              <a:t> do not operate in a vacuum. Regulation is not something that is only undertaken by a regulator. There are a whole host of other influences on a registrant’s behaviour.  In many professions, for example professional bodies, teams or employers will have a role in both reducing the risk of harm but also in motivating and encouraging behaviour in accordance with standards.</a:t>
            </a:r>
          </a:p>
          <a:p>
            <a:endParaRPr lang="en-GB" baseline="0" dirty="0"/>
          </a:p>
          <a:p>
            <a:r>
              <a:rPr lang="en-GB" baseline="0" dirty="0"/>
              <a:t>In the osteopathic context, there are very few employers and teams. Most osteopaths work independently on their own – even those in group practice often share a treatment room at different times and so pass like ships in the night. </a:t>
            </a:r>
          </a:p>
          <a:p>
            <a:endParaRPr lang="en-GB" baseline="0" dirty="0"/>
          </a:p>
          <a:p>
            <a:r>
              <a:rPr lang="en-GB" baseline="0" dirty="0"/>
              <a:t>The nature of osteopathic treatment is such that following a comprehensive history taking, there can be a detailed examination and treatment provided in quite an intimate way. Osteopathy is described by osteopaths in a way that is complex and subjective. It is about helping the body to heal itself and so more based on the subjective rather than the objective. Osteopathic principles include:</a:t>
            </a:r>
          </a:p>
          <a:p>
            <a:endParaRPr lang="en-GB" baseline="0" dirty="0"/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the human being is a dynamic functional unit, whose state of health is influenced by the body, mind and spirit; if one part is changed in the system, the balance of the whole pattern will be affected; — the body possesses self-regulatory mechanisms and is naturally self healing; the human being always tries to regain its own dynamic balance and establish homeostasis; and — structure and function are interrelated at all levels of the human being</a:t>
            </a:r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Our core standards  are the Osteopathic Practice Standards. These provide standards and a guidance framework within which professional judgement operates.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45F2AA-87DF-4D9A-8E23-5583BCC47A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64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6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069DCC8-C716-4E59-BFE9-CB56E293C4AD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70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1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10F69-6827-4A66-AEB4-1E5B7368C5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5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05DB8-996E-466B-B81A-DD640AE49F36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2FAC-D125-48E3-B910-94AA66D5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E7D9-8070-43D9-919F-3DEC47CF538E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6B7AE-D48D-422C-BD57-41E346F0E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56B7E-2A0C-44B9-B654-318E139CF9B7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DC6A-523E-4828-9447-6DC7D48FC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25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F60E-817C-4143-801C-855CCD1DF0FA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3D0D-9BB7-4306-980E-04FAD58C5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F8B9-7AE5-44F8-8444-04317DD411AD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E6F80-CDFE-46EE-8889-DED2A108E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FFB6-BB19-41F9-A5A1-506ECA77DF2C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721EF-BC66-4731-BD3C-79DDEF8BD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2A9AB-B0BC-4519-BF33-43892A4DA9AD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79BE-9CBC-43A6-813F-811EC0694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6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B8D7-80A6-4D4E-9059-8F8D8519CF31}" type="datetime1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43834-F2DE-4DC7-B480-9C5010E7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852B-7138-4111-BA07-ABA7281E3957}" type="datetime1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CB86C-0C80-4B7E-A95C-8DABB4834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8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ipArt Placeholder 5"/>
          <p:cNvSpPr>
            <a:spLocks noGrp="1"/>
          </p:cNvSpPr>
          <p:nvPr>
            <p:ph type="clipArt" sz="quarter" idx="13"/>
          </p:nvPr>
        </p:nvSpPr>
        <p:spPr>
          <a:xfrm>
            <a:off x="7929563" y="6643688"/>
            <a:ext cx="914400" cy="9144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2335-89B8-4B4D-AEC9-7B0F7BEB0D8E}" type="datetime1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2FDC8-E7B1-4FEC-917C-280F27A0F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1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9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7DAB-0B0A-4306-B215-E0E2C9787AF7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F828-1FD4-494F-8987-F92A8983C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6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A0C15-9F39-48F9-BEF5-36013D39EDE1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DC452-5DD9-4214-B524-5B31A34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 userDrawn="1"/>
        </p:nvGrpSpPr>
        <p:grpSpPr bwMode="auto">
          <a:xfrm>
            <a:off x="911225" y="1152525"/>
            <a:ext cx="7405688" cy="71438"/>
            <a:chOff x="856800" y="1143334"/>
            <a:chExt cx="7431538" cy="72691"/>
          </a:xfrm>
        </p:grpSpPr>
        <p:cxnSp>
          <p:nvCxnSpPr>
            <p:cNvPr id="8" name="Straight Connector 7"/>
            <p:cNvCxnSpPr/>
            <p:nvPr userDrawn="1"/>
          </p:nvCxnSpPr>
          <p:spPr>
            <a:xfrm rot="10800000">
              <a:off x="856800" y="1143334"/>
              <a:ext cx="7429944" cy="161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856800" y="1214409"/>
              <a:ext cx="7431538" cy="16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539750" y="6381750"/>
            <a:ext cx="6202363" cy="71438"/>
            <a:chOff x="856800" y="1142984"/>
            <a:chExt cx="7431538" cy="73041"/>
          </a:xfrm>
        </p:grpSpPr>
        <p:cxnSp>
          <p:nvCxnSpPr>
            <p:cNvPr id="11" name="Straight Connector 10"/>
            <p:cNvCxnSpPr/>
            <p:nvPr userDrawn="1"/>
          </p:nvCxnSpPr>
          <p:spPr>
            <a:xfrm rot="10800000">
              <a:off x="856800" y="1142984"/>
              <a:ext cx="7429635" cy="16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856800" y="1214401"/>
              <a:ext cx="7431538" cy="16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33" name="Picture 12" descr="GOsC_LogInt_CMYK 27080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925" y="5786438"/>
            <a:ext cx="19510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9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3683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587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5713" indent="-2730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8763" indent="-2730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fbrowne@osteopathy.org.uk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bettles@osteopathy.org.uk" TargetMode="External"/><Relationship Id="rId4" Type="http://schemas.openxmlformats.org/officeDocument/2006/relationships/hyperlink" Target="mailto:sclift@osteopathy.org.uk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eopathy.org.uk/news-and-resources/document-library/research-and%20surveys/dynamics-of-effective-regulation-final-repor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en-GB" dirty="0"/>
              <a:t>CPD: engagement, support and 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6912768" cy="1752600"/>
          </a:xfrm>
        </p:spPr>
        <p:txBody>
          <a:bodyPr/>
          <a:lstStyle/>
          <a:p>
            <a:r>
              <a:rPr lang="en-GB" sz="2600" dirty="0"/>
              <a:t>Professional Standards Authority Conference: Building trust in people and places</a:t>
            </a:r>
          </a:p>
          <a:p>
            <a:r>
              <a:rPr lang="en-GB" sz="2600" dirty="0"/>
              <a:t>10 March 2017</a:t>
            </a:r>
          </a:p>
          <a:p>
            <a:r>
              <a:rPr lang="en-GB" dirty="0"/>
              <a:t>Fiona Browne</a:t>
            </a:r>
          </a:p>
        </p:txBody>
      </p:sp>
    </p:spTree>
    <p:extLst>
      <p:ext uri="{BB962C8B-B14F-4D97-AF65-F5344CB8AC3E}">
        <p14:creationId xmlns:p14="http://schemas.microsoft.com/office/powerpoint/2010/main" val="46560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</a:rPr>
              <a:t>Standard 1: CPD activities are relevant to the full range of osteopathic practice</a:t>
            </a:r>
            <a:endParaRPr lang="en-GB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Q12: In the past, have you used the 4 themes of the OPS to identify your learning needs?</a:t>
            </a:r>
          </a:p>
          <a:p>
            <a:endParaRPr lang="en-GB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65362012"/>
              </p:ext>
            </p:extLst>
          </p:nvPr>
        </p:nvGraphicFramePr>
        <p:xfrm>
          <a:off x="611560" y="1988840"/>
          <a:ext cx="799288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640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CPD undertaken in the area of knowledge, skills and performance (18% undertaking no CPD in professionalism or communication and patient partnership)</a:t>
            </a:r>
          </a:p>
          <a:p>
            <a:pPr marL="0" indent="0">
              <a:buNone/>
            </a:pPr>
            <a:r>
              <a:rPr lang="en-GB" dirty="0"/>
              <a:t>‘</a:t>
            </a:r>
            <a:r>
              <a:rPr lang="en-GB" sz="2400" i="1" dirty="0"/>
              <a:t>I do tend to do CPD that interests me and that I want to apply in practice, not necessarily CPD that would enhance my performance across the four themes of the OPS’</a:t>
            </a:r>
            <a:endParaRPr lang="en-GB" sz="1100" i="1" dirty="0"/>
          </a:p>
          <a:p>
            <a:pPr marL="0" indent="0">
              <a:buNone/>
            </a:pPr>
            <a:endParaRPr lang="en-GB" sz="1050" i="1" dirty="0"/>
          </a:p>
          <a:p>
            <a:pPr marL="0" indent="0">
              <a:buNone/>
            </a:pPr>
            <a:r>
              <a:rPr lang="en-GB" sz="2400" i="1" dirty="0"/>
              <a:t>‘I have seen CPD as a means of increasing knowledge, skills and performance i.e. clinical skills until recently...’</a:t>
            </a:r>
          </a:p>
        </p:txBody>
      </p:sp>
    </p:spTree>
    <p:extLst>
      <p:ext uri="{BB962C8B-B14F-4D97-AF65-F5344CB8AC3E}">
        <p14:creationId xmlns:p14="http://schemas.microsoft.com/office/powerpoint/2010/main" val="52480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Standard 2: Objective activities have </a:t>
            </a:r>
            <a:b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contributed to practice</a:t>
            </a:r>
            <a:b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2060"/>
                </a:solidFill>
              </a:rPr>
              <a:t>Q29: Do you currently collect feedback from external sources (e.g. via patient feedback questionnaire, clinical audit or feedback from another osteopath on your practice)?</a:t>
            </a:r>
          </a:p>
          <a:p>
            <a:endParaRPr lang="en-GB" sz="1800" b="1" dirty="0">
              <a:solidFill>
                <a:srgbClr val="002060"/>
              </a:solidFill>
            </a:endParaRPr>
          </a:p>
          <a:p>
            <a:endParaRPr lang="en-GB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89016103"/>
              </p:ext>
            </p:extLst>
          </p:nvPr>
        </p:nvGraphicFramePr>
        <p:xfrm>
          <a:off x="2411760" y="2420888"/>
          <a:ext cx="55682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0167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 numbers of osteopaths are not undertaking feedback on their practice from external sources</a:t>
            </a:r>
          </a:p>
        </p:txBody>
      </p:sp>
    </p:spTree>
    <p:extLst>
      <p:ext uri="{BB962C8B-B14F-4D97-AF65-F5344CB8AC3E}">
        <p14:creationId xmlns:p14="http://schemas.microsoft.com/office/powerpoint/2010/main" val="75415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Standard 3: Seek to ensure that CPD activities </a:t>
            </a:r>
            <a:b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benefit patients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pPr marL="0" indent="0"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en-GB" sz="20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Q10: Have you undertaken CPD in the area of communication and consent during your last year?</a:t>
            </a:r>
          </a:p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endParaRPr lang="en-GB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12975452"/>
              </p:ext>
            </p:extLst>
          </p:nvPr>
        </p:nvGraphicFramePr>
        <p:xfrm>
          <a:off x="467544" y="2060848"/>
          <a:ext cx="79928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3928" y="498355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latin typeface="+mj-lt"/>
              </a:rPr>
              <a:t>15.5%</a:t>
            </a:r>
          </a:p>
        </p:txBody>
      </p:sp>
    </p:spTree>
    <p:extLst>
      <p:ext uri="{BB962C8B-B14F-4D97-AF65-F5344CB8AC3E}">
        <p14:creationId xmlns:p14="http://schemas.microsoft.com/office/powerpoint/2010/main" val="1808874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58% of osteopaths undertook an activity in communication and consent in the last CPD year (this figure was much lower a few years ago)</a:t>
            </a:r>
          </a:p>
          <a:p>
            <a:r>
              <a:rPr lang="en-GB" sz="2800" dirty="0"/>
              <a:t>Methods included:</a:t>
            </a:r>
          </a:p>
          <a:p>
            <a:pPr lvl="1"/>
            <a:r>
              <a:rPr lang="en-GB" sz="2400" dirty="0"/>
              <a:t>Group meetings</a:t>
            </a:r>
          </a:p>
          <a:p>
            <a:pPr lvl="1"/>
            <a:r>
              <a:rPr lang="en-GB" sz="2400" dirty="0"/>
              <a:t>GOsC events</a:t>
            </a:r>
          </a:p>
          <a:p>
            <a:pPr lvl="1"/>
            <a:r>
              <a:rPr lang="en-GB" sz="2400" dirty="0"/>
              <a:t>Institute of Osteopathy conference</a:t>
            </a:r>
          </a:p>
          <a:p>
            <a:pPr lvl="1"/>
            <a:r>
              <a:rPr lang="en-GB" sz="2400" dirty="0"/>
              <a:t>CPD providers</a:t>
            </a:r>
          </a:p>
          <a:p>
            <a:pPr lvl="1"/>
            <a:r>
              <a:rPr lang="en-GB" sz="2400" dirty="0"/>
              <a:t>Fitness to practise workshops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5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Standard 4: Maintain a continuing record of CPD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002060"/>
                </a:solidFill>
              </a:rPr>
              <a:t>Q20: What are the barriers that you face in reflecting on your practice?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44176540"/>
              </p:ext>
            </p:extLst>
          </p:nvPr>
        </p:nvGraphicFramePr>
        <p:xfrm>
          <a:off x="467544" y="1988840"/>
          <a:ext cx="82809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7666" y="4509120"/>
            <a:ext cx="7404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+mj-lt"/>
              </a:rPr>
              <a:t>13.7%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41706" y="5061438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56.4%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54090" y="5480246"/>
            <a:ext cx="5469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+mn-lt"/>
              </a:rPr>
              <a:t>8.9%</a:t>
            </a:r>
          </a:p>
        </p:txBody>
      </p:sp>
    </p:spTree>
    <p:extLst>
      <p:ext uri="{BB962C8B-B14F-4D97-AF65-F5344CB8AC3E}">
        <p14:creationId xmlns:p14="http://schemas.microsoft.com/office/powerpoint/2010/main" val="1105387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Barriers to reflecting on practice with others</a:t>
            </a:r>
          </a:p>
          <a:p>
            <a:pPr lvl="1"/>
            <a:r>
              <a:rPr lang="en-GB" sz="2400" i="1" dirty="0"/>
              <a:t>‘There aren’t any barriers – we reflect all the time, but the profession seems obsessed with recording such things’</a:t>
            </a:r>
          </a:p>
          <a:p>
            <a:pPr lvl="1"/>
            <a:r>
              <a:rPr lang="en-GB" sz="2400" i="1" dirty="0"/>
              <a:t>‘Osteopaths are more likely to work in isolation and not work in teams, which reduces stimulus for reflection and discussion’</a:t>
            </a:r>
          </a:p>
          <a:p>
            <a:r>
              <a:rPr lang="en-GB" sz="2800" dirty="0"/>
              <a:t>Focus groups show that getting to the ‘now what’ is difficult even in groups which have developed trust and confidence</a:t>
            </a:r>
          </a:p>
          <a:p>
            <a:r>
              <a:rPr lang="en-GB" sz="2800" dirty="0"/>
              <a:t>Regulatory conundrum!</a:t>
            </a:r>
          </a:p>
        </p:txBody>
      </p:sp>
    </p:spTree>
    <p:extLst>
      <p:ext uri="{BB962C8B-B14F-4D97-AF65-F5344CB8AC3E}">
        <p14:creationId xmlns:p14="http://schemas.microsoft.com/office/powerpoint/2010/main" val="218873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cs typeface="Arial" panose="020B0604020202020204" pitchFamily="34" charset="0"/>
              </a:rPr>
              <a:t>Beginning to think about the Peer Discussion Review (PDR)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28977"/>
              </p:ext>
            </p:extLst>
          </p:nvPr>
        </p:nvGraphicFramePr>
        <p:xfrm>
          <a:off x="300648" y="1600200"/>
          <a:ext cx="41044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52923987"/>
              </p:ext>
            </p:extLst>
          </p:nvPr>
        </p:nvGraphicFramePr>
        <p:xfrm>
          <a:off x="4693136" y="1628800"/>
          <a:ext cx="41273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16216" y="4293096"/>
            <a:ext cx="7505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+mj-lt"/>
              </a:rPr>
              <a:t>Yes</a:t>
            </a:r>
          </a:p>
          <a:p>
            <a:r>
              <a:rPr lang="en-GB" sz="1400" b="1" dirty="0">
                <a:latin typeface="+mj-lt"/>
              </a:rPr>
              <a:t>(84.6%)</a:t>
            </a:r>
          </a:p>
        </p:txBody>
      </p:sp>
    </p:spTree>
    <p:extLst>
      <p:ext uri="{BB962C8B-B14F-4D97-AF65-F5344CB8AC3E}">
        <p14:creationId xmlns:p14="http://schemas.microsoft.com/office/powerpoint/2010/main" val="2118454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Thinking forward and the implementation of the requirement to discuss practice with others – high numbers of osteopaths indicate that they could identify a peer</a:t>
            </a:r>
          </a:p>
          <a:p>
            <a:r>
              <a:rPr lang="en-GB" dirty="0"/>
              <a:t>The question is how to gain reassurance and confidence from that discussion but also to go further and identify changes and improvements to practice and CPD</a:t>
            </a:r>
          </a:p>
        </p:txBody>
      </p:sp>
    </p:spTree>
    <p:extLst>
      <p:ext uri="{BB962C8B-B14F-4D97-AF65-F5344CB8AC3E}">
        <p14:creationId xmlns:p14="http://schemas.microsoft.com/office/powerpoint/2010/main" val="424868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To introduce challenges in osteopathic regulation and regulation more widely</a:t>
            </a:r>
          </a:p>
          <a:p>
            <a:pPr lvl="0"/>
            <a:r>
              <a:rPr lang="en-GB" dirty="0"/>
              <a:t>To explain CPD policy and implementation for addressing challenges</a:t>
            </a:r>
          </a:p>
          <a:p>
            <a:pPr lvl="0"/>
            <a:r>
              <a:rPr lang="en-GB" dirty="0"/>
              <a:t>Measuring our baseline</a:t>
            </a:r>
          </a:p>
          <a:p>
            <a:pPr lvl="0"/>
            <a:r>
              <a:rPr lang="en-GB" dirty="0"/>
              <a:t>Checking our approach using a behavioural framework</a:t>
            </a:r>
          </a:p>
          <a:p>
            <a:pPr lvl="0"/>
            <a:r>
              <a:rPr lang="en-GB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526726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Behavioural analysis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GB" sz="3000" b="1" dirty="0"/>
              <a:t>Partnership working:</a:t>
            </a:r>
            <a:r>
              <a:rPr lang="en-GB" sz="3000" dirty="0"/>
              <a:t> creating the best environment for participation in scheme</a:t>
            </a:r>
          </a:p>
          <a:p>
            <a:r>
              <a:rPr lang="en-GB" sz="3000" dirty="0"/>
              <a:t>Exploring and removing barriers to participation</a:t>
            </a:r>
          </a:p>
          <a:p>
            <a:pPr lvl="1">
              <a:spcBef>
                <a:spcPts val="0"/>
              </a:spcBef>
            </a:pPr>
            <a:r>
              <a:rPr lang="en-GB" sz="2600" dirty="0"/>
              <a:t>Support osteopaths to undertake the new features of the CPD scheme (engagement)</a:t>
            </a:r>
          </a:p>
          <a:p>
            <a:pPr lvl="1">
              <a:spcBef>
                <a:spcPts val="0"/>
              </a:spcBef>
            </a:pPr>
            <a:r>
              <a:rPr lang="en-GB" sz="2600" dirty="0"/>
              <a:t>Encourage osteopaths to reflect on their practice with others to get professional and personal support (support)</a:t>
            </a:r>
          </a:p>
          <a:p>
            <a:pPr lvl="1">
              <a:spcBef>
                <a:spcPts val="0"/>
              </a:spcBef>
            </a:pPr>
            <a:r>
              <a:rPr lang="en-GB" sz="2600" dirty="0"/>
              <a:t>Stimulate osteopaths to reach out to build broader networks with osteopaths and others (community)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124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behavioural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525963"/>
          </a:xfrm>
        </p:spPr>
        <p:txBody>
          <a:bodyPr/>
          <a:lstStyle/>
          <a:p>
            <a:r>
              <a:rPr lang="en-GB" dirty="0"/>
              <a:t>Capability</a:t>
            </a:r>
          </a:p>
          <a:p>
            <a:pPr lvl="1"/>
            <a:r>
              <a:rPr lang="en-GB" sz="2000" dirty="0"/>
              <a:t>Physical skills</a:t>
            </a:r>
          </a:p>
          <a:p>
            <a:pPr lvl="1"/>
            <a:r>
              <a:rPr lang="en-GB" sz="2000" dirty="0"/>
              <a:t>Knowledge</a:t>
            </a:r>
          </a:p>
          <a:p>
            <a:pPr lvl="1"/>
            <a:r>
              <a:rPr lang="en-GB" sz="2000" dirty="0"/>
              <a:t>Cognitive and interpersonal skills</a:t>
            </a:r>
          </a:p>
          <a:p>
            <a:pPr lvl="1"/>
            <a:r>
              <a:rPr lang="en-GB" sz="2000" dirty="0"/>
              <a:t>Memory, attention and decision processes</a:t>
            </a:r>
          </a:p>
          <a:p>
            <a:pPr lvl="1"/>
            <a:r>
              <a:rPr lang="en-GB" sz="2000" dirty="0"/>
              <a:t>Behavioural regulation</a:t>
            </a:r>
          </a:p>
          <a:p>
            <a:r>
              <a:rPr lang="en-GB" dirty="0"/>
              <a:t>Opportunity</a:t>
            </a:r>
          </a:p>
          <a:p>
            <a:pPr lvl="1"/>
            <a:r>
              <a:rPr lang="en-GB" sz="2000" dirty="0"/>
              <a:t>Environmental context and resources </a:t>
            </a:r>
          </a:p>
          <a:p>
            <a:pPr lvl="1"/>
            <a:r>
              <a:rPr lang="en-GB" sz="2000" dirty="0"/>
              <a:t>Social influences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525963"/>
          </a:xfrm>
        </p:spPr>
        <p:txBody>
          <a:bodyPr/>
          <a:lstStyle/>
          <a:p>
            <a:r>
              <a:rPr lang="en-GB" dirty="0"/>
              <a:t>Motivation</a:t>
            </a:r>
          </a:p>
          <a:p>
            <a:pPr lvl="1"/>
            <a:r>
              <a:rPr lang="en-GB" sz="2000" dirty="0"/>
              <a:t>Professional/social role and identify</a:t>
            </a:r>
          </a:p>
          <a:p>
            <a:pPr lvl="1"/>
            <a:r>
              <a:rPr lang="en-GB" sz="2000" dirty="0"/>
              <a:t>Beliefs about capabilities </a:t>
            </a:r>
          </a:p>
          <a:p>
            <a:pPr lvl="1"/>
            <a:r>
              <a:rPr lang="en-GB" sz="2000" dirty="0"/>
              <a:t>Optimism</a:t>
            </a:r>
          </a:p>
          <a:p>
            <a:pPr lvl="1"/>
            <a:r>
              <a:rPr lang="en-GB" sz="2000" dirty="0"/>
              <a:t>Beliefs about consequences</a:t>
            </a:r>
          </a:p>
          <a:p>
            <a:pPr lvl="1"/>
            <a:r>
              <a:rPr lang="en-GB" sz="2000" dirty="0"/>
              <a:t>Intentions </a:t>
            </a:r>
          </a:p>
          <a:p>
            <a:pPr lvl="1"/>
            <a:r>
              <a:rPr lang="en-GB" sz="2000" dirty="0"/>
              <a:t>Goals</a:t>
            </a:r>
          </a:p>
          <a:p>
            <a:pPr lvl="1"/>
            <a:r>
              <a:rPr lang="en-GB" sz="2000" dirty="0"/>
              <a:t>Reinforcement</a:t>
            </a:r>
          </a:p>
          <a:p>
            <a:pPr lvl="1"/>
            <a:r>
              <a:rPr lang="en-GB" sz="2000" dirty="0"/>
              <a:t>Emotion</a:t>
            </a:r>
          </a:p>
          <a:p>
            <a:pPr marL="0" lvl="1" indent="0">
              <a:buNone/>
            </a:pPr>
            <a:r>
              <a:rPr lang="en-GB" sz="1400" dirty="0"/>
              <a:t>See: </a:t>
            </a:r>
            <a:r>
              <a:rPr lang="en-GB" sz="1400" dirty="0" err="1"/>
              <a:t>Michie</a:t>
            </a:r>
            <a:r>
              <a:rPr lang="en-GB" sz="1400" dirty="0"/>
              <a:t> S, Atkins L and West R, (2014) Behaviour Change Wheel, Silverback Publishing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735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participate in the scheme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525963"/>
          </a:xfrm>
        </p:spPr>
        <p:txBody>
          <a:bodyPr/>
          <a:lstStyle/>
          <a:p>
            <a:r>
              <a:rPr lang="en-GB" sz="2600" dirty="0">
                <a:solidFill>
                  <a:schemeClr val="dk1"/>
                </a:solidFill>
              </a:rPr>
              <a:t>What knowledge, skills and understanding are needed? (capability)</a:t>
            </a:r>
          </a:p>
          <a:p>
            <a:pPr lvl="0"/>
            <a:r>
              <a:rPr lang="en-GB" sz="2600" dirty="0">
                <a:solidFill>
                  <a:schemeClr val="dk1"/>
                </a:solidFill>
              </a:rPr>
              <a:t>What are the physical and social environment or opportunities needed? (opportunity)</a:t>
            </a:r>
          </a:p>
          <a:p>
            <a:r>
              <a:rPr lang="en-GB" sz="2600" dirty="0">
                <a:solidFill>
                  <a:schemeClr val="dk1"/>
                </a:solidFill>
              </a:rPr>
              <a:t>Why should they - what are the reasons/what is the narrative? (motivation)</a:t>
            </a:r>
            <a:endParaRPr lang="en-GB" sz="2600" dirty="0"/>
          </a:p>
          <a:p>
            <a:pPr lvl="0"/>
            <a:endParaRPr lang="en-GB" dirty="0">
              <a:solidFill>
                <a:schemeClr val="dk1"/>
              </a:solidFill>
            </a:endParaRPr>
          </a:p>
          <a:p>
            <a:pPr lvl="0"/>
            <a:endParaRPr lang="en-GB" dirty="0">
              <a:solidFill>
                <a:schemeClr val="dk1"/>
              </a:solidFill>
            </a:endParaRPr>
          </a:p>
          <a:p>
            <a:endParaRPr lang="en-GB" dirty="0">
              <a:solidFill>
                <a:schemeClr val="dk1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525963"/>
          </a:xfrm>
        </p:spPr>
        <p:txBody>
          <a:bodyPr/>
          <a:lstStyle/>
          <a:p>
            <a:pPr lvl="0"/>
            <a:r>
              <a:rPr lang="en-US" sz="2600" dirty="0"/>
              <a:t>What are the barriers/or the competing demands on osteopaths?</a:t>
            </a:r>
            <a:endParaRPr lang="en-GB" sz="2600" dirty="0"/>
          </a:p>
          <a:p>
            <a:pPr lvl="0"/>
            <a:r>
              <a:rPr lang="en-US" sz="2600" dirty="0"/>
              <a:t>What could your </a:t>
            </a:r>
            <a:r>
              <a:rPr lang="en-US" sz="2600" dirty="0" err="1"/>
              <a:t>organisation</a:t>
            </a:r>
            <a:r>
              <a:rPr lang="en-US" sz="2600" dirty="0"/>
              <a:t> or network could do </a:t>
            </a:r>
          </a:p>
          <a:p>
            <a:pPr lvl="1"/>
            <a:r>
              <a:rPr lang="en-US" dirty="0"/>
              <a:t>to support osteopaths or </a:t>
            </a:r>
          </a:p>
          <a:p>
            <a:pPr lvl="1"/>
            <a:r>
              <a:rPr lang="en-US" dirty="0"/>
              <a:t>to help overcome the barriers or competing demands?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804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osteopaths need (1)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 to map out a learning journey</a:t>
            </a:r>
          </a:p>
          <a:p>
            <a:r>
              <a:rPr lang="en-GB" dirty="0"/>
              <a:t>A safe non-confrontational environment to learn</a:t>
            </a:r>
          </a:p>
          <a:p>
            <a:r>
              <a:rPr lang="en-GB" dirty="0"/>
              <a:t>Opportunity to show passion for osteopathy/ patient outcomes</a:t>
            </a:r>
          </a:p>
          <a:p>
            <a:r>
              <a:rPr lang="en-GB" dirty="0"/>
              <a:t>Enhanced mentoring or shadowing opportunities</a:t>
            </a:r>
          </a:p>
          <a:p>
            <a:r>
              <a:rPr lang="en-GB" dirty="0"/>
              <a:t>Variety in how support is offered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514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osteopaths need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GB" sz="2800" dirty="0"/>
              <a:t>Consistent communications about the benefit of the CPD scheme and what’s in it for me</a:t>
            </a:r>
          </a:p>
          <a:p>
            <a:r>
              <a:rPr lang="en-GB" sz="2800" dirty="0"/>
              <a:t>To see role modelling about positive participation in the scheme</a:t>
            </a:r>
          </a:p>
          <a:p>
            <a:r>
              <a:rPr lang="en-GB" sz="2800" dirty="0"/>
              <a:t>Connecting the outcomes of the CPD scheme to more patients experiencing better care</a:t>
            </a:r>
          </a:p>
          <a:p>
            <a:r>
              <a:rPr lang="en-GB" sz="2800" dirty="0"/>
              <a:t>CPD delivery highlighting links to OPS</a:t>
            </a:r>
          </a:p>
          <a:p>
            <a:r>
              <a:rPr lang="en-GB" sz="2800" dirty="0"/>
              <a:t>Case studies showing importance of patient feedback both to patient and practitioner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494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Barriers to be overcome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isolation - fear of identifying gaps in knowledge and skills/lack of confidence to discuss practice with others</a:t>
            </a:r>
          </a:p>
          <a:p>
            <a:r>
              <a:rPr lang="en-US" dirty="0"/>
              <a:t>Focusing CPD on practical skills is comfortable</a:t>
            </a:r>
          </a:p>
          <a:p>
            <a:r>
              <a:rPr lang="en-US" dirty="0"/>
              <a:t>Lack of knowledge about benefits of CPD scheme</a:t>
            </a:r>
          </a:p>
        </p:txBody>
      </p:sp>
    </p:spTree>
    <p:extLst>
      <p:ext uri="{BB962C8B-B14F-4D97-AF65-F5344CB8AC3E}">
        <p14:creationId xmlns:p14="http://schemas.microsoft.com/office/powerpoint/2010/main" val="3800816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Barriers to be overcome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Perception of lack of time and money</a:t>
            </a:r>
            <a:r>
              <a:rPr lang="en-GB" dirty="0"/>
              <a:t>, geographical barriers  </a:t>
            </a:r>
          </a:p>
          <a:p>
            <a:r>
              <a:rPr lang="en-GB" dirty="0"/>
              <a:t>Competing life demands (not seeing CPD as a chargeable part of practice in the same way that sickness or holidays)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165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lvl="1"/>
            <a:r>
              <a:rPr lang="en-GB" dirty="0"/>
              <a:t>Intervention functions – now what</a:t>
            </a:r>
            <a:br>
              <a:rPr lang="en-GB" dirty="0"/>
            </a:br>
            <a:r>
              <a:rPr lang="en-GB" sz="1000" dirty="0"/>
              <a:t>See: </a:t>
            </a:r>
            <a:r>
              <a:rPr lang="en-GB" sz="1000" dirty="0" err="1"/>
              <a:t>Michie</a:t>
            </a:r>
            <a:r>
              <a:rPr lang="en-GB" sz="1000" dirty="0"/>
              <a:t> S, Atkins L and West R, (2014) Behaviour Change Wheel, Silverback Publishing</a:t>
            </a:r>
            <a:br>
              <a:rPr lang="en-GB" sz="1000" dirty="0"/>
            </a:br>
            <a:endParaRPr lang="en-GB" sz="1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746220"/>
              </p:ext>
            </p:extLst>
          </p:nvPr>
        </p:nvGraphicFramePr>
        <p:xfrm>
          <a:off x="107504" y="1124744"/>
          <a:ext cx="892899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478">
                <a:tc>
                  <a:txBody>
                    <a:bodyPr/>
                    <a:lstStyle/>
                    <a:p>
                      <a:r>
                        <a:rPr lang="en-GB" sz="1800" dirty="0"/>
                        <a:t>Intervention</a:t>
                      </a:r>
                      <a:r>
                        <a:rPr lang="en-GB" sz="1800" baseline="0" dirty="0"/>
                        <a:t> function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Example (from osteopathic</a:t>
                      </a:r>
                      <a:r>
                        <a:rPr lang="en-GB" sz="1800" baseline="0" dirty="0"/>
                        <a:t> context)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683">
                <a:tc>
                  <a:txBody>
                    <a:bodyPr/>
                    <a:lstStyle/>
                    <a:p>
                      <a:r>
                        <a:rPr lang="en-GB" sz="18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Increase knowledge or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Signpost</a:t>
                      </a:r>
                      <a:r>
                        <a:rPr lang="en-GB" sz="1800" baseline="0" dirty="0"/>
                        <a:t> and adapt resources - coaching and giving and receiving effective feedback ; clear ground rules; support to map learning journey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683">
                <a:tc>
                  <a:txBody>
                    <a:bodyPr/>
                    <a:lstStyle/>
                    <a:p>
                      <a:r>
                        <a:rPr lang="en-GB" sz="1800" dirty="0"/>
                        <a:t>Persuasion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Using communication</a:t>
                      </a:r>
                      <a:r>
                        <a:rPr lang="en-GB" sz="1800" baseline="0" dirty="0"/>
                        <a:t> to induce positive or negative feelings or stimulate action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Scheme messaging around ‘engagement,</a:t>
                      </a:r>
                      <a:r>
                        <a:rPr lang="en-GB" sz="1800" baseline="0" dirty="0"/>
                        <a:t> support and community’; positive stories/role modelling from others in sector/wave 1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683">
                <a:tc>
                  <a:txBody>
                    <a:bodyPr/>
                    <a:lstStyle/>
                    <a:p>
                      <a:r>
                        <a:rPr lang="en-GB" sz="1800" dirty="0" err="1"/>
                        <a:t>Incentivisation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Creating an expectation</a:t>
                      </a:r>
                      <a:r>
                        <a:rPr lang="en-GB" sz="1800" baseline="0" dirty="0"/>
                        <a:t> of reward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Better</a:t>
                      </a:r>
                      <a:r>
                        <a:rPr lang="en-GB" sz="1800" baseline="0" dirty="0"/>
                        <a:t> care for patients/more patients. Participation provides confidence/assurance – a ‘feel good’ reward. 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478">
                <a:tc>
                  <a:txBody>
                    <a:bodyPr/>
                    <a:lstStyle/>
                    <a:p>
                      <a:r>
                        <a:rPr lang="en-GB" sz="1800" dirty="0"/>
                        <a:t>Coercion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Creating</a:t>
                      </a:r>
                      <a:r>
                        <a:rPr lang="en-GB" sz="1800" baseline="0" dirty="0"/>
                        <a:t> expectation of punishment or cost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277">
                <a:tc>
                  <a:txBody>
                    <a:bodyPr/>
                    <a:lstStyle/>
                    <a:p>
                      <a:r>
                        <a:rPr lang="en-GB" sz="1800" dirty="0"/>
                        <a:t>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Imparting</a:t>
                      </a:r>
                      <a:r>
                        <a:rPr lang="en-GB" sz="1800" baseline="0" dirty="0"/>
                        <a:t> skills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Cascading</a:t>
                      </a:r>
                      <a:r>
                        <a:rPr lang="en-GB" sz="1800" baseline="0" dirty="0"/>
                        <a:t> approach through sector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478">
                <a:tc>
                  <a:txBody>
                    <a:bodyPr/>
                    <a:lstStyle/>
                    <a:p>
                      <a:r>
                        <a:rPr lang="en-GB" sz="1800" dirty="0"/>
                        <a:t>Restriction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aseline="0" dirty="0"/>
                        <a:t>Rules to reduce opportunity for competing behaviours 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0478">
                <a:tc>
                  <a:txBody>
                    <a:bodyPr/>
                    <a:lstStyle/>
                    <a:p>
                      <a:r>
                        <a:rPr lang="en-GB" sz="1800" dirty="0"/>
                        <a:t>Environmental</a:t>
                      </a:r>
                      <a:r>
                        <a:rPr lang="en-GB" sz="1800" baseline="0" dirty="0"/>
                        <a:t> restructuring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Changing physical</a:t>
                      </a:r>
                      <a:r>
                        <a:rPr lang="en-GB" sz="1800" baseline="0" dirty="0"/>
                        <a:t> or social context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Increased use of webinars</a:t>
                      </a:r>
                    </a:p>
                    <a:p>
                      <a:r>
                        <a:rPr lang="en-GB" sz="1800" dirty="0"/>
                        <a:t>Reflective space in other organisations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750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‘Hard to reach’</a:t>
            </a:r>
          </a:p>
          <a:p>
            <a:r>
              <a:rPr lang="en-GB" dirty="0"/>
              <a:t>Introverts – do messages of ‘engagement, support and community’ work for all?</a:t>
            </a:r>
          </a:p>
          <a:p>
            <a:r>
              <a:rPr lang="en-GB" dirty="0"/>
              <a:t>Those who don’t want to hear us – understanding why</a:t>
            </a:r>
          </a:p>
          <a:p>
            <a:r>
              <a:rPr lang="en-GB" dirty="0"/>
              <a:t>Recognising ‘regulation’ as one component of the structures of change – working together in policy solutions</a:t>
            </a:r>
          </a:p>
        </p:txBody>
      </p:sp>
    </p:spTree>
    <p:extLst>
      <p:ext uri="{BB962C8B-B14F-4D97-AF65-F5344CB8AC3E}">
        <p14:creationId xmlns:p14="http://schemas.microsoft.com/office/powerpoint/2010/main" val="2033424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Thank for participating in our discussion today.</a:t>
            </a:r>
          </a:p>
          <a:p>
            <a:pPr marL="0" indent="0">
              <a:buNone/>
            </a:pPr>
            <a:r>
              <a:rPr lang="en-GB" dirty="0"/>
              <a:t>Any questions? Please contact:</a:t>
            </a:r>
          </a:p>
          <a:p>
            <a:r>
              <a:rPr lang="en-GB" dirty="0"/>
              <a:t>Fiona Browne – </a:t>
            </a:r>
            <a:r>
              <a:rPr lang="en-GB" dirty="0">
                <a:hlinkClick r:id="rId3"/>
              </a:rPr>
              <a:t>fbrowne@osteopathy.org.uk</a:t>
            </a:r>
            <a:endParaRPr lang="en-GB" dirty="0"/>
          </a:p>
          <a:p>
            <a:r>
              <a:rPr lang="en-GB" dirty="0"/>
              <a:t>Stacey Clift – </a:t>
            </a:r>
            <a:r>
              <a:rPr lang="en-GB" dirty="0">
                <a:hlinkClick r:id="rId4"/>
              </a:rPr>
              <a:t>sclift@osteopathy.org.uk</a:t>
            </a:r>
            <a:endParaRPr lang="en-GB" dirty="0"/>
          </a:p>
          <a:p>
            <a:r>
              <a:rPr lang="en-GB" dirty="0"/>
              <a:t>Steven Bettles – </a:t>
            </a:r>
            <a:r>
              <a:rPr lang="en-GB" dirty="0">
                <a:hlinkClick r:id="rId5"/>
              </a:rPr>
              <a:t>sbettles@osteopathy.org.uk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86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7212" y="3835559"/>
            <a:ext cx="3178696" cy="2113721"/>
          </a:xfrm>
          <a:prstGeom prst="rect">
            <a:avLst/>
          </a:prstGeom>
          <a:noFill/>
        </p:spPr>
      </p:pic>
      <p:graphicFrame>
        <p:nvGraphicFramePr>
          <p:cNvPr id="17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2655350"/>
              </p:ext>
            </p:extLst>
          </p:nvPr>
        </p:nvGraphicFramePr>
        <p:xfrm>
          <a:off x="1027212" y="1484784"/>
          <a:ext cx="3178696" cy="216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2796083" cy="39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917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Complaints data 2013-15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52% – clinical care </a:t>
            </a:r>
          </a:p>
          <a:p>
            <a:pPr>
              <a:defRPr/>
            </a:pPr>
            <a:r>
              <a:rPr lang="en-GB" dirty="0"/>
              <a:t>48% – osteopath conduct </a:t>
            </a:r>
          </a:p>
          <a:p>
            <a:pPr lvl="1" indent="-387350">
              <a:defRPr/>
            </a:pPr>
            <a:r>
              <a:rPr lang="en-GB" dirty="0"/>
              <a:t>24% related to communicating inappropriately or ineffectively</a:t>
            </a:r>
          </a:p>
          <a:p>
            <a:pPr lvl="1" indent="-387350">
              <a:defRPr/>
            </a:pPr>
            <a:r>
              <a:rPr lang="en-GB" dirty="0"/>
              <a:t>14% related to failure to obtain valid consent</a:t>
            </a:r>
          </a:p>
          <a:p>
            <a:pPr lvl="1" indent="-387350">
              <a:defRPr/>
            </a:pPr>
            <a:r>
              <a:rPr lang="en-GB" dirty="0"/>
              <a:t>29% related to sexual impropriety, not protecting modesty/dignity and chaperoning</a:t>
            </a:r>
          </a:p>
          <a:p>
            <a:pPr marL="0" indent="-44450">
              <a:buNone/>
              <a:defRPr/>
            </a:pPr>
            <a:endParaRPr lang="en-GB" sz="1600" dirty="0">
              <a:hlinkClick r:id=""/>
            </a:endParaRPr>
          </a:p>
          <a:p>
            <a:pPr marL="0" indent="-44450">
              <a:buNone/>
              <a:defRPr/>
            </a:pPr>
            <a:r>
              <a:rPr lang="en-GB" sz="1400" dirty="0">
                <a:hlinkClick r:id=""/>
              </a:rPr>
              <a:t>http://www.osteopathy.org.uk/news-and-resources/document-library/research-and-surveys/types-of-concerns-raised-about-osteopaths-and-services/</a:t>
            </a:r>
          </a:p>
        </p:txBody>
      </p:sp>
    </p:spTree>
    <p:extLst>
      <p:ext uri="{BB962C8B-B14F-4D97-AF65-F5344CB8AC3E}">
        <p14:creationId xmlns:p14="http://schemas.microsoft.com/office/powerpoint/2010/main" val="81999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Standards: barriers and enablers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GB" sz="3000" dirty="0"/>
              <a:t>Independent context/challenges linking up with colleagues </a:t>
            </a:r>
          </a:p>
          <a:p>
            <a:r>
              <a:rPr lang="en-GB" sz="3000" dirty="0"/>
              <a:t>Reported sense of isolation and fear </a:t>
            </a:r>
          </a:p>
          <a:p>
            <a:r>
              <a:rPr lang="en-GB" sz="3000" dirty="0"/>
              <a:t>Perception of standards shaped by understanding of regulator </a:t>
            </a:r>
          </a:p>
          <a:p>
            <a:pPr>
              <a:spcBef>
                <a:spcPts val="0"/>
              </a:spcBef>
            </a:pPr>
            <a:r>
              <a:rPr lang="en-GB" sz="3000" dirty="0"/>
              <a:t>Understanding of regulator shaped by direct engagement or stories of engagement</a:t>
            </a:r>
            <a:r>
              <a:rPr lang="en-GB" sz="3000" baseline="30000" dirty="0"/>
              <a:t>1</a:t>
            </a:r>
          </a:p>
          <a:p>
            <a:pPr>
              <a:spcBef>
                <a:spcPts val="0"/>
              </a:spcBef>
            </a:pPr>
            <a:r>
              <a:rPr lang="en-GB" sz="3000" dirty="0"/>
              <a:t>Work time is focused on seeing patients*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aseline="30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aseline="30000" dirty="0"/>
              <a:t>1</a:t>
            </a:r>
            <a:r>
              <a:rPr lang="en-GB" sz="1400" dirty="0"/>
              <a:t>McGivern G. et al (2015), Exploring and explaining the dynamics of osteopathic regulation, </a:t>
            </a:r>
            <a:br>
              <a:rPr lang="en-GB" sz="1400" dirty="0"/>
            </a:br>
            <a:r>
              <a:rPr lang="en-GB" sz="1400" dirty="0">
                <a:hlinkClick r:id="rId3"/>
              </a:rPr>
              <a:t>http://www.osteopathy.org.uk/news-and-resources/document-library/research-and </a:t>
            </a:r>
            <a:br>
              <a:rPr lang="en-GB" sz="1400" dirty="0">
                <a:hlinkClick r:id="rId3"/>
              </a:rPr>
            </a:br>
            <a:r>
              <a:rPr lang="en-GB" sz="1400" dirty="0">
                <a:hlinkClick r:id="rId3"/>
              </a:rPr>
              <a:t>surveys/dynamics-of-effective-regulation-final-report/</a:t>
            </a:r>
            <a:r>
              <a:rPr lang="en-GB" sz="1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53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own Arrow 31"/>
          <p:cNvSpPr/>
          <p:nvPr/>
        </p:nvSpPr>
        <p:spPr>
          <a:xfrm>
            <a:off x="5508000" y="3852336"/>
            <a:ext cx="360000" cy="196886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512000" y="430792"/>
            <a:ext cx="6120000" cy="856370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srgbClr val="002060"/>
                </a:solidFill>
                <a:latin typeface="Arial" charset="0"/>
              </a:rPr>
              <a:t>Overall CPD requirement to meet four CPD standards requiring a total of 90 hours CPD over three years (around 30 hours each year), comprising at least 45 hours learning with others</a:t>
            </a:r>
          </a:p>
        </p:txBody>
      </p:sp>
      <p:sp>
        <p:nvSpPr>
          <p:cNvPr id="12291" name="TextBox 15"/>
          <p:cNvSpPr txBox="1">
            <a:spLocks noChangeArrowheads="1"/>
          </p:cNvSpPr>
          <p:nvPr/>
        </p:nvSpPr>
        <p:spPr bwMode="auto">
          <a:xfrm>
            <a:off x="6912000" y="2894400"/>
            <a:ext cx="2016000" cy="957936"/>
          </a:xfrm>
          <a:prstGeom prst="rect">
            <a:avLst/>
          </a:prstGeom>
          <a:solidFill>
            <a:srgbClr val="FAEBEA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en-GB" sz="1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Meeting Standard 4</a:t>
            </a:r>
          </a:p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200" b="1" dirty="0">
                <a:solidFill>
                  <a:srgbClr val="002060"/>
                </a:solidFill>
                <a:latin typeface="Arial" charset="0"/>
              </a:rPr>
              <a:t>Maintain an annual CPD portfolio with documented evidence</a:t>
            </a:r>
          </a:p>
        </p:txBody>
      </p:sp>
      <p:sp>
        <p:nvSpPr>
          <p:cNvPr id="12292" name="TextBox 17"/>
          <p:cNvSpPr txBox="1">
            <a:spLocks noChangeArrowheads="1"/>
          </p:cNvSpPr>
          <p:nvPr/>
        </p:nvSpPr>
        <p:spPr bwMode="auto">
          <a:xfrm>
            <a:off x="792000" y="5821200"/>
            <a:ext cx="7559675" cy="61938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At the end of three years, undergo a peer discussion review with another osteopath or healthcare professional to review how the four standards have been met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1044000" y="2552400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298" name="TextBox 13"/>
          <p:cNvSpPr txBox="1">
            <a:spLocks noChangeArrowheads="1"/>
          </p:cNvSpPr>
          <p:nvPr/>
        </p:nvSpPr>
        <p:spPr bwMode="auto">
          <a:xfrm>
            <a:off x="4680000" y="2894400"/>
            <a:ext cx="2016000" cy="1161069"/>
          </a:xfrm>
          <a:prstGeom prst="rect">
            <a:avLst/>
          </a:prstGeom>
          <a:solidFill>
            <a:srgbClr val="FAEBEA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 typeface="Arial" charset="0"/>
              <a:buNone/>
            </a:pPr>
            <a:r>
              <a:rPr lang="en-GB" sz="1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Meeting Standard 3</a:t>
            </a:r>
          </a:p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200" b="1" dirty="0">
                <a:solidFill>
                  <a:srgbClr val="002060"/>
                </a:solidFill>
                <a:latin typeface="Arial" charset="0"/>
              </a:rPr>
              <a:t>Every three years  undertake a CPD activity in communication/ consent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48000" y="2894400"/>
            <a:ext cx="2016000" cy="2582997"/>
          </a:xfrm>
          <a:prstGeom prst="rect">
            <a:avLst/>
          </a:prstGeom>
          <a:solidFill>
            <a:srgbClr val="FAEBEA"/>
          </a:solidFill>
          <a:ln w="3175">
            <a:noFill/>
          </a:ln>
        </p:spPr>
        <p:txBody>
          <a:bodyPr lIns="108000" tIns="72000" rIns="108000" bIns="72000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Meeting Standard 2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least one activity from:</a:t>
            </a:r>
          </a:p>
          <a:p>
            <a:pPr marL="180975" indent="-180975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feedback</a:t>
            </a:r>
          </a:p>
          <a:p>
            <a:pPr marL="180975" indent="-180975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observation</a:t>
            </a:r>
          </a:p>
          <a:p>
            <a:pPr marL="180975" indent="-180975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audit</a:t>
            </a:r>
          </a:p>
          <a:p>
            <a:pPr marL="180975" indent="-180975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Case-based discussion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must be able to demonstrate how this has influenced your CPD or practice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5900" y="2894400"/>
            <a:ext cx="2016000" cy="2582997"/>
          </a:xfrm>
          <a:prstGeom prst="rect">
            <a:avLst/>
          </a:prstGeom>
          <a:solidFill>
            <a:srgbClr val="FAEBEA"/>
          </a:solidFill>
          <a:ln w="3175">
            <a:noFill/>
          </a:ln>
        </p:spPr>
        <p:txBody>
          <a:bodyPr lIns="108000" tIns="72000" rIns="108000" bIns="72000"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Meeting Standard 1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Undertake CPD across the four themes of the Osteopathic Practice Standards:</a:t>
            </a:r>
          </a:p>
          <a:p>
            <a:pPr marL="182563" indent="-182563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patient partnership</a:t>
            </a:r>
          </a:p>
          <a:p>
            <a:pPr marL="182563" indent="-182563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Knowledge, skills and performance</a:t>
            </a:r>
          </a:p>
          <a:p>
            <a:pPr marL="182563" indent="-182563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and quality in practice</a:t>
            </a:r>
          </a:p>
          <a:p>
            <a:pPr marL="182563" indent="-182563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Professionalism</a:t>
            </a:r>
          </a:p>
        </p:txBody>
      </p:sp>
      <p:sp>
        <p:nvSpPr>
          <p:cNvPr id="12304" name="TextBox 10"/>
          <p:cNvSpPr txBox="1">
            <a:spLocks noChangeArrowheads="1"/>
          </p:cNvSpPr>
          <p:nvPr/>
        </p:nvSpPr>
        <p:spPr bwMode="auto">
          <a:xfrm>
            <a:off x="2448000" y="1458000"/>
            <a:ext cx="2016000" cy="1093358"/>
          </a:xfrm>
          <a:prstGeom prst="rect">
            <a:avLst/>
          </a:prstGeom>
          <a:solidFill>
            <a:srgbClr val="E8D8F4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tabLst>
                <a:tab pos="0" algn="l"/>
              </a:tabLst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tabLst>
                <a:tab pos="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Standard 2: </a:t>
            </a:r>
            <a:b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</a:b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Objective activities have contributed to practice</a:t>
            </a:r>
          </a:p>
        </p:txBody>
      </p:sp>
      <p:sp>
        <p:nvSpPr>
          <p:cNvPr id="12305" name="TextBox 12"/>
          <p:cNvSpPr txBox="1">
            <a:spLocks noChangeArrowheads="1"/>
          </p:cNvSpPr>
          <p:nvPr/>
        </p:nvSpPr>
        <p:spPr bwMode="auto">
          <a:xfrm>
            <a:off x="4680000" y="1458000"/>
            <a:ext cx="2016000" cy="1093358"/>
          </a:xfrm>
          <a:prstGeom prst="rect">
            <a:avLst/>
          </a:prstGeom>
          <a:solidFill>
            <a:srgbClr val="E8D8F4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Standard 3: </a:t>
            </a:r>
            <a:b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</a:b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Seek to ensure that CPD activities benefit patients</a:t>
            </a:r>
          </a:p>
        </p:txBody>
      </p:sp>
      <p:sp>
        <p:nvSpPr>
          <p:cNvPr id="12306" name="TextBox 14"/>
          <p:cNvSpPr txBox="1">
            <a:spLocks noChangeArrowheads="1"/>
          </p:cNvSpPr>
          <p:nvPr/>
        </p:nvSpPr>
        <p:spPr bwMode="auto">
          <a:xfrm>
            <a:off x="6912000" y="1458000"/>
            <a:ext cx="2016000" cy="1093358"/>
          </a:xfrm>
          <a:prstGeom prst="rect">
            <a:avLst/>
          </a:prstGeom>
          <a:solidFill>
            <a:srgbClr val="E8D8F4"/>
          </a:solidFill>
          <a:ln>
            <a:noFill/>
          </a:ln>
          <a:extLst/>
        </p:spPr>
        <p:txBody>
          <a:bodyPr lIns="108000" tIns="72000" rIns="1080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Standard 4: </a:t>
            </a:r>
            <a:b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</a:b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Maintain a continuing record </a:t>
            </a:r>
            <a:b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</a:b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of CPD</a:t>
            </a:r>
          </a:p>
        </p:txBody>
      </p:sp>
      <p:sp>
        <p:nvSpPr>
          <p:cNvPr id="12307" name="TextBox 8"/>
          <p:cNvSpPr txBox="1">
            <a:spLocks noChangeArrowheads="1"/>
          </p:cNvSpPr>
          <p:nvPr/>
        </p:nvSpPr>
        <p:spPr bwMode="auto">
          <a:xfrm>
            <a:off x="215900" y="1457276"/>
            <a:ext cx="2016000" cy="1093358"/>
          </a:xfrm>
          <a:prstGeom prst="rect">
            <a:avLst/>
          </a:prstGeom>
          <a:solidFill>
            <a:srgbClr val="E8D8F4"/>
          </a:solidFill>
          <a:ln>
            <a:noFill/>
          </a:ln>
          <a:extLst/>
        </p:spPr>
        <p:txBody>
          <a:bodyPr lIns="108000" tIns="72000" rIns="104400" bIns="7200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GB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charset="0"/>
              </a:rPr>
              <a:t>Standard 1: CPD activities are relevant to the full range of osteopathic practice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1044000" y="5479200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3276000" y="2550634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508000" y="2552400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7740000" y="2552400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3276000" y="5479200"/>
            <a:ext cx="360000" cy="3420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7740000" y="3852336"/>
            <a:ext cx="360000" cy="196886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3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the CPD Scheme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619735"/>
              </p:ext>
            </p:extLst>
          </p:nvPr>
        </p:nvGraphicFramePr>
        <p:xfrm>
          <a:off x="457200" y="1412776"/>
          <a:ext cx="8229599" cy="523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377">
                <a:tc>
                  <a:txBody>
                    <a:bodyPr/>
                    <a:lstStyle/>
                    <a:p>
                      <a:r>
                        <a:rPr lang="en-GB" dirty="0"/>
                        <a:t>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 want</a:t>
                      </a:r>
                      <a:r>
                        <a:rPr lang="en-GB" baseline="0" dirty="0"/>
                        <a:t> to encourage osteopaths to: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1993">
                <a:tc>
                  <a:txBody>
                    <a:bodyPr/>
                    <a:lstStyle/>
                    <a:p>
                      <a:r>
                        <a:rPr lang="en-GB" dirty="0"/>
                        <a:t>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Perceptions of standards</a:t>
                      </a:r>
                    </a:p>
                    <a:p>
                      <a:r>
                        <a:rPr lang="en-GB" dirty="0"/>
                        <a:t>Work time focused on patients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Undertake</a:t>
                      </a:r>
                      <a:r>
                        <a:rPr lang="en-GB" baseline="0" dirty="0"/>
                        <a:t> the new features of the CPD scheme to support the continual enhancement of patient care and patient safety: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/>
                        <a:t>CPD in the themes of the OPS</a:t>
                      </a:r>
                    </a:p>
                    <a:p>
                      <a:pPr marL="0" indent="0">
                        <a:buFontTx/>
                        <a:buNone/>
                        <a:tabLst>
                          <a:tab pos="265113" algn="l"/>
                        </a:tabLst>
                      </a:pPr>
                      <a:r>
                        <a:rPr lang="en-GB" baseline="0" dirty="0"/>
                        <a:t>      -   Patient partnership</a:t>
                      </a:r>
                    </a:p>
                    <a:p>
                      <a:pPr marL="0" indent="0">
                        <a:buFontTx/>
                        <a:buNone/>
                        <a:tabLst>
                          <a:tab pos="265113" algn="l"/>
                        </a:tabLst>
                      </a:pPr>
                      <a:r>
                        <a:rPr lang="en-GB" baseline="0" dirty="0"/>
                        <a:t>      -   Knowledge, skills and performance</a:t>
                      </a:r>
                    </a:p>
                    <a:p>
                      <a:pPr marL="0" indent="0">
                        <a:buFontTx/>
                        <a:buNone/>
                        <a:tabLst>
                          <a:tab pos="265113" algn="l"/>
                        </a:tabLst>
                      </a:pPr>
                      <a:r>
                        <a:rPr lang="en-GB" baseline="0" dirty="0"/>
                        <a:t>      -   Safety and quality </a:t>
                      </a:r>
                    </a:p>
                    <a:p>
                      <a:pPr marL="0" indent="0">
                        <a:buFontTx/>
                        <a:buNone/>
                        <a:tabLst>
                          <a:tab pos="265113" algn="l"/>
                        </a:tabLst>
                      </a:pPr>
                      <a:r>
                        <a:rPr lang="en-GB" baseline="0" dirty="0"/>
                        <a:t>      -   Professionalism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/>
                        <a:t>Communication and consent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/>
                        <a:t>Objective 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567">
                <a:tc>
                  <a:txBody>
                    <a:bodyPr/>
                    <a:lstStyle/>
                    <a:p>
                      <a:r>
                        <a:rPr lang="en-GB" dirty="0"/>
                        <a:t>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Reported</a:t>
                      </a:r>
                      <a:r>
                        <a:rPr lang="en-GB" baseline="0" dirty="0"/>
                        <a:t> isolation and fear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Professional/</a:t>
                      </a:r>
                      <a:r>
                        <a:rPr lang="en-GB" baseline="0" dirty="0"/>
                        <a:t>personal support  through reflecting with others to enhance patient care/patient safety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228">
                <a:tc>
                  <a:txBody>
                    <a:bodyPr/>
                    <a:lstStyle/>
                    <a:p>
                      <a:r>
                        <a:rPr lang="en-GB" dirty="0"/>
                        <a:t>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Perceptions</a:t>
                      </a:r>
                      <a:r>
                        <a:rPr lang="en-GB" baseline="0" dirty="0"/>
                        <a:t> of standards shaped by understanding of regulator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Reach</a:t>
                      </a:r>
                      <a:r>
                        <a:rPr lang="en-GB" baseline="0" dirty="0"/>
                        <a:t> out to build broader networks with osteopaths and others to continually enhance patient care and patient safety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911225" y="1152525"/>
            <a:ext cx="7405688" cy="71438"/>
            <a:chOff x="856800" y="1143334"/>
            <a:chExt cx="7431538" cy="72691"/>
          </a:xfrm>
        </p:grpSpPr>
        <p:cxnSp>
          <p:nvCxnSpPr>
            <p:cNvPr id="7" name="Straight Connector 6"/>
            <p:cNvCxnSpPr/>
            <p:nvPr userDrawn="1"/>
          </p:nvCxnSpPr>
          <p:spPr>
            <a:xfrm rot="10800000">
              <a:off x="856800" y="1143334"/>
              <a:ext cx="7429944" cy="1616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856800" y="1214409"/>
              <a:ext cx="7431538" cy="161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8522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to implementation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927717"/>
              </p:ext>
            </p:extLst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7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Launch scheme for ‘early adopters’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Introductory</a:t>
                      </a:r>
                      <a:r>
                        <a:rPr lang="en-GB" baseline="0" dirty="0"/>
                        <a:t> sessions – the ‘what’ and they ‘why’ of the scheme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Wave 1 – Partnership with sector organisations –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Rolling</a:t>
                      </a:r>
                      <a:r>
                        <a:rPr lang="en-GB" baseline="0" dirty="0"/>
                        <a:t> out online ‘CPD’ Programmes in areas such as case based discussion, patient feedback, clinical audit – in partnership with other organisations.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Focussing on core skills such as giving and receiving constructive feedback and recording reflection to meet criteria. Focussing on action points of sharing stories and experiences – fun!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Action plans with other key organisations to support common messages and clear resources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Wave 2 – cascading approach using organisational and individual stories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86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Evaluation: baseline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Population survey – c. 7% response rate</a:t>
            </a:r>
          </a:p>
          <a:p>
            <a:r>
              <a:rPr lang="en-GB" dirty="0"/>
              <a:t>Demographics broadly representative of population</a:t>
            </a:r>
          </a:p>
          <a:p>
            <a:r>
              <a:rPr lang="en-GB" dirty="0"/>
              <a:t>Around 25% of respondents are ‘early adopters’ (around 4% of the osteopath population are early adopters)</a:t>
            </a:r>
          </a:p>
        </p:txBody>
      </p:sp>
    </p:spTree>
    <p:extLst>
      <p:ext uri="{BB962C8B-B14F-4D97-AF65-F5344CB8AC3E}">
        <p14:creationId xmlns:p14="http://schemas.microsoft.com/office/powerpoint/2010/main" val="35821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4411</TotalTime>
  <Words>2038</Words>
  <Application>Microsoft Office PowerPoint</Application>
  <PresentationFormat>On-screen Show (4:3)</PresentationFormat>
  <Paragraphs>286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Arial Black</vt:lpstr>
      <vt:lpstr>Calibri</vt:lpstr>
      <vt:lpstr>Office Theme</vt:lpstr>
      <vt:lpstr>CPD: engagement, support and community</vt:lpstr>
      <vt:lpstr>Aims</vt:lpstr>
      <vt:lpstr>Context</vt:lpstr>
      <vt:lpstr>Complaints data 2013-15</vt:lpstr>
      <vt:lpstr>Standards: barriers and enablers</vt:lpstr>
      <vt:lpstr>PowerPoint Presentation</vt:lpstr>
      <vt:lpstr>Purpose of the CPD Scheme</vt:lpstr>
      <vt:lpstr>Approach to implementation</vt:lpstr>
      <vt:lpstr>Evaluation: baseline data</vt:lpstr>
      <vt:lpstr>Standard 1: CPD activities are relevant to the full range of osteopathic practice</vt:lpstr>
      <vt:lpstr>Engagement</vt:lpstr>
      <vt:lpstr>Standard 2: Objective activities have  contributed to practice </vt:lpstr>
      <vt:lpstr>Engagement</vt:lpstr>
      <vt:lpstr>Standard 3: Seek to ensure that CPD activities  benefit patients</vt:lpstr>
      <vt:lpstr>Engagement</vt:lpstr>
      <vt:lpstr>Standard 4: Maintain a continuing record of CPD</vt:lpstr>
      <vt:lpstr>Support</vt:lpstr>
      <vt:lpstr>Beginning to think about the Peer Discussion Review (PDR)</vt:lpstr>
      <vt:lpstr>Community</vt:lpstr>
      <vt:lpstr>Behavioural analysis check</vt:lpstr>
      <vt:lpstr>Testing behavioural aspects</vt:lpstr>
      <vt:lpstr>To participate in the scheme</vt:lpstr>
      <vt:lpstr>What osteopaths need (1) </vt:lpstr>
      <vt:lpstr>What osteopaths need (2)</vt:lpstr>
      <vt:lpstr>Barriers to be overcome (1)</vt:lpstr>
      <vt:lpstr>Barriers to be overcome (2)</vt:lpstr>
      <vt:lpstr>Intervention functions – now what See: Michie S, Atkins L and West R, (2014) Behaviour Change Wheel, Silverback Publishing </vt:lpstr>
      <vt:lpstr>Challenges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Walker (General Osteopathic Council)</dc:creator>
  <cp:lastModifiedBy>Douglas Bilton</cp:lastModifiedBy>
  <cp:revision>326</cp:revision>
  <cp:lastPrinted>2017-03-09T12:59:37Z</cp:lastPrinted>
  <dcterms:created xsi:type="dcterms:W3CDTF">2009-03-03T12:03:38Z</dcterms:created>
  <dcterms:modified xsi:type="dcterms:W3CDTF">2017-03-28T13:09:27Z</dcterms:modified>
</cp:coreProperties>
</file>