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4" r:id="rId2"/>
    <p:sldId id="288" r:id="rId3"/>
    <p:sldId id="290" r:id="rId4"/>
    <p:sldId id="306" r:id="rId5"/>
    <p:sldId id="297" r:id="rId6"/>
    <p:sldId id="298" r:id="rId7"/>
    <p:sldId id="296" r:id="rId8"/>
    <p:sldId id="309" r:id="rId9"/>
    <p:sldId id="294" r:id="rId10"/>
    <p:sldId id="302" r:id="rId11"/>
    <p:sldId id="305" r:id="rId12"/>
    <p:sldId id="310" r:id="rId13"/>
  </p:sldIdLst>
  <p:sldSz cx="9144000" cy="6858000" type="screen4x3"/>
  <p:notesSz cx="6669088" cy="97758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863" autoAdjust="0"/>
    <p:restoredTop sz="57301" autoAdjust="0"/>
  </p:normalViewPr>
  <p:slideViewPr>
    <p:cSldViewPr>
      <p:cViewPr varScale="1">
        <p:scale>
          <a:sx n="52" d="100"/>
          <a:sy n="52" d="100"/>
        </p:scale>
        <p:origin x="1512" y="78"/>
      </p:cViewPr>
      <p:guideLst>
        <p:guide orient="horz" pos="2160"/>
        <p:guide pos="2880"/>
      </p:guideLst>
    </p:cSldViewPr>
  </p:slideViewPr>
  <p:outlineViewPr>
    <p:cViewPr>
      <p:scale>
        <a:sx n="33" d="100"/>
        <a:sy n="33" d="100"/>
      </p:scale>
      <p:origin x="0" y="244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4" d="100"/>
          <a:sy n="74" d="100"/>
        </p:scale>
        <p:origin x="-2202" y="-102"/>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88791"/>
          </a:xfrm>
          <a:prstGeom prst="rect">
            <a:avLst/>
          </a:prstGeom>
        </p:spPr>
        <p:txBody>
          <a:bodyPr vert="horz" lIns="91434" tIns="45716" rIns="91434" bIns="45716" rtlCol="0"/>
          <a:lstStyle>
            <a:lvl1pPr algn="l">
              <a:defRPr sz="1200"/>
            </a:lvl1pPr>
          </a:lstStyle>
          <a:p>
            <a:pPr>
              <a:defRPr/>
            </a:pPr>
            <a:endParaRPr lang="en-US"/>
          </a:p>
        </p:txBody>
      </p:sp>
      <p:sp>
        <p:nvSpPr>
          <p:cNvPr id="3" name="Date Placeholder 2"/>
          <p:cNvSpPr>
            <a:spLocks noGrp="1"/>
          </p:cNvSpPr>
          <p:nvPr>
            <p:ph type="dt" sz="quarter" idx="1"/>
          </p:nvPr>
        </p:nvSpPr>
        <p:spPr>
          <a:xfrm>
            <a:off x="3777607" y="1"/>
            <a:ext cx="2889938" cy="488791"/>
          </a:xfrm>
          <a:prstGeom prst="rect">
            <a:avLst/>
          </a:prstGeom>
        </p:spPr>
        <p:txBody>
          <a:bodyPr vert="horz" lIns="91434" tIns="45716" rIns="91434" bIns="45716" rtlCol="0"/>
          <a:lstStyle>
            <a:lvl1pPr algn="r">
              <a:defRPr sz="1200"/>
            </a:lvl1pPr>
          </a:lstStyle>
          <a:p>
            <a:pPr>
              <a:defRPr/>
            </a:pPr>
            <a:fld id="{A74C694B-28BD-471A-B885-2594802CA833}" type="datetimeFigureOut">
              <a:rPr lang="en-US"/>
              <a:pPr>
                <a:defRPr/>
              </a:pPr>
              <a:t>5/13/2016</a:t>
            </a:fld>
            <a:endParaRPr lang="en-US"/>
          </a:p>
        </p:txBody>
      </p:sp>
      <p:sp>
        <p:nvSpPr>
          <p:cNvPr id="4" name="Footer Placeholder 3"/>
          <p:cNvSpPr>
            <a:spLocks noGrp="1"/>
          </p:cNvSpPr>
          <p:nvPr>
            <p:ph type="ftr" sz="quarter" idx="2"/>
          </p:nvPr>
        </p:nvSpPr>
        <p:spPr>
          <a:xfrm>
            <a:off x="0" y="9285338"/>
            <a:ext cx="2889938" cy="488791"/>
          </a:xfrm>
          <a:prstGeom prst="rect">
            <a:avLst/>
          </a:prstGeom>
        </p:spPr>
        <p:txBody>
          <a:bodyPr vert="horz" lIns="91434" tIns="45716" rIns="91434" bIns="4571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777607" y="9285338"/>
            <a:ext cx="2889938" cy="488791"/>
          </a:xfrm>
          <a:prstGeom prst="rect">
            <a:avLst/>
          </a:prstGeom>
        </p:spPr>
        <p:txBody>
          <a:bodyPr vert="horz" lIns="91434" tIns="45716" rIns="91434" bIns="45716" rtlCol="0" anchor="b"/>
          <a:lstStyle>
            <a:lvl1pPr algn="r">
              <a:defRPr sz="1200"/>
            </a:lvl1pPr>
          </a:lstStyle>
          <a:p>
            <a:pPr>
              <a:defRPr/>
            </a:pPr>
            <a:fld id="{844798E6-B6A8-40AE-AD9F-BAAC85F788AB}" type="slidenum">
              <a:rPr lang="en-US"/>
              <a:pPr>
                <a:defRPr/>
              </a:pPr>
              <a:t>‹#›</a:t>
            </a:fld>
            <a:endParaRPr lang="en-US"/>
          </a:p>
        </p:txBody>
      </p:sp>
    </p:spTree>
    <p:extLst>
      <p:ext uri="{BB962C8B-B14F-4D97-AF65-F5344CB8AC3E}">
        <p14:creationId xmlns:p14="http://schemas.microsoft.com/office/powerpoint/2010/main" val="640856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88791"/>
          </a:xfrm>
          <a:prstGeom prst="rect">
            <a:avLst/>
          </a:prstGeom>
        </p:spPr>
        <p:txBody>
          <a:bodyPr vert="horz" lIns="91434" tIns="45716" rIns="91434" bIns="457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777607" y="1"/>
            <a:ext cx="2889938" cy="488791"/>
          </a:xfrm>
          <a:prstGeom prst="rect">
            <a:avLst/>
          </a:prstGeom>
        </p:spPr>
        <p:txBody>
          <a:bodyPr vert="horz" lIns="91434" tIns="45716" rIns="91434" bIns="45716" rtlCol="0"/>
          <a:lstStyle>
            <a:lvl1pPr algn="r" fontAlgn="auto">
              <a:spcBef>
                <a:spcPts val="0"/>
              </a:spcBef>
              <a:spcAft>
                <a:spcPts val="0"/>
              </a:spcAft>
              <a:defRPr sz="1200">
                <a:latin typeface="+mn-lt"/>
              </a:defRPr>
            </a:lvl1pPr>
          </a:lstStyle>
          <a:p>
            <a:pPr>
              <a:defRPr/>
            </a:pPr>
            <a:fld id="{C8BAA4E4-3990-4044-92A4-5400EE535A62}" type="datetimeFigureOut">
              <a:rPr lang="en-US"/>
              <a:pPr>
                <a:defRPr/>
              </a:pPr>
              <a:t>5/13/2016</a:t>
            </a:fld>
            <a:endParaRPr lang="en-US"/>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1434" tIns="45716" rIns="91434" bIns="45716" rtlCol="0" anchor="ctr"/>
          <a:lstStyle/>
          <a:p>
            <a:pPr lvl="0"/>
            <a:endParaRPr lang="en-US" noProof="0"/>
          </a:p>
        </p:txBody>
      </p:sp>
      <p:sp>
        <p:nvSpPr>
          <p:cNvPr id="5" name="Notes Placeholder 4"/>
          <p:cNvSpPr>
            <a:spLocks noGrp="1"/>
          </p:cNvSpPr>
          <p:nvPr>
            <p:ph type="body" sz="quarter" idx="3"/>
          </p:nvPr>
        </p:nvSpPr>
        <p:spPr>
          <a:xfrm>
            <a:off x="666909" y="4643518"/>
            <a:ext cx="5335270" cy="4399121"/>
          </a:xfrm>
          <a:prstGeom prst="rect">
            <a:avLst/>
          </a:prstGeom>
        </p:spPr>
        <p:txBody>
          <a:bodyPr vert="horz" lIns="91434" tIns="45716" rIns="91434" bIns="45716"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9285338"/>
            <a:ext cx="2889938" cy="488791"/>
          </a:xfrm>
          <a:prstGeom prst="rect">
            <a:avLst/>
          </a:prstGeom>
        </p:spPr>
        <p:txBody>
          <a:bodyPr vert="horz" lIns="91434" tIns="45716" rIns="91434" bIns="4571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777607" y="9285338"/>
            <a:ext cx="2889938" cy="488791"/>
          </a:xfrm>
          <a:prstGeom prst="rect">
            <a:avLst/>
          </a:prstGeom>
        </p:spPr>
        <p:txBody>
          <a:bodyPr vert="horz" lIns="91434" tIns="45716" rIns="91434" bIns="45716" rtlCol="0" anchor="b"/>
          <a:lstStyle>
            <a:lvl1pPr algn="r" fontAlgn="auto">
              <a:spcBef>
                <a:spcPts val="0"/>
              </a:spcBef>
              <a:spcAft>
                <a:spcPts val="0"/>
              </a:spcAft>
              <a:defRPr sz="1200">
                <a:latin typeface="+mn-lt"/>
              </a:defRPr>
            </a:lvl1pPr>
          </a:lstStyle>
          <a:p>
            <a:pPr>
              <a:defRPr/>
            </a:pPr>
            <a:fld id="{8BF10F69-6827-4A66-AEB4-1E5B7368C5F1}" type="slidenum">
              <a:rPr lang="en-US"/>
              <a:pPr>
                <a:defRPr/>
              </a:pPr>
              <a:t>‹#›</a:t>
            </a:fld>
            <a:endParaRPr lang="en-US"/>
          </a:p>
        </p:txBody>
      </p:sp>
    </p:spTree>
    <p:extLst>
      <p:ext uri="{BB962C8B-B14F-4D97-AF65-F5344CB8AC3E}">
        <p14:creationId xmlns:p14="http://schemas.microsoft.com/office/powerpoint/2010/main" val="2838366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1</a:t>
            </a:fld>
            <a:endParaRPr lang="en-US"/>
          </a:p>
        </p:txBody>
      </p:sp>
    </p:spTree>
    <p:extLst>
      <p:ext uri="{BB962C8B-B14F-4D97-AF65-F5344CB8AC3E}">
        <p14:creationId xmlns:p14="http://schemas.microsoft.com/office/powerpoint/2010/main" val="3894318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914335">
              <a:defRPr/>
            </a:pPr>
            <a:r>
              <a:rPr lang="en-GB" dirty="0"/>
              <a:t>Taking a much more contextual approach mirrors the work by Bill </a:t>
            </a:r>
            <a:r>
              <a:rPr lang="en-GB" dirty="0" err="1"/>
              <a:t>Fulford</a:t>
            </a:r>
            <a:r>
              <a:rPr lang="en-GB" dirty="0"/>
              <a:t> on values, which finds that the clinical decision making process must be based on both the individual patient and individual clinician values, and that information should be discerned and given with reference to these contexts as well as the evidence base for treatment. </a:t>
            </a:r>
          </a:p>
          <a:p>
            <a:pPr defTabSz="914335">
              <a:defRPr/>
            </a:pPr>
            <a:r>
              <a:rPr lang="en-GB" dirty="0"/>
              <a:t>This approach has been recently confirmed by the Montgomery judgement which provides that the information provided to the patient must be what is reasonable to that patient, rather than the </a:t>
            </a:r>
            <a:r>
              <a:rPr lang="en-GB" dirty="0" err="1"/>
              <a:t>Bolam</a:t>
            </a:r>
            <a:r>
              <a:rPr lang="en-GB" dirty="0"/>
              <a:t> test which focused on the clinician.</a:t>
            </a:r>
          </a:p>
          <a:p>
            <a:pPr defTabSz="914335">
              <a:defRPr/>
            </a:pPr>
            <a:r>
              <a:rPr lang="en-GB" dirty="0"/>
              <a:t>We have been exploring through a series of workshops how values and their relationship to standards, might help us to influence the behaviour of registrants in accordance with our standards.</a:t>
            </a:r>
          </a:p>
          <a:p>
            <a:pPr defTabSz="914335">
              <a:defRPr/>
            </a:pPr>
            <a:r>
              <a:rPr lang="en-GB" dirty="0"/>
              <a:t>This is not a small challenge. In the workshops we sought to develop a consensus on a common values framework, it fell apart when tested through more in depth case studies. Understanding common values did not help us to make more explicit what was going in the patient/clinician consultation process – that was still implicit – so while it was helpful to have professional values – it was not enough. </a:t>
            </a:r>
          </a:p>
          <a:p>
            <a:pPr defTabSz="914335">
              <a:defRPr/>
            </a:pPr>
            <a:r>
              <a:rPr lang="en-GB" dirty="0"/>
              <a:t>This has led us to identify the need for better decision making frameworks which help to make more explicit conflicting issues and areas of importance in the patient and clinical relationship, to see if this supports patient empowerment and partnership, as well as professional judgement. </a:t>
            </a:r>
          </a:p>
          <a:p>
            <a:pPr defTabSz="914335">
              <a:defRPr/>
            </a:pPr>
            <a:r>
              <a:rPr lang="en-GB" dirty="0"/>
              <a:t>As a next stage, we hope that we might be able to develop these decision-making frameworks and measure their impact through the use of the CARE Measure, a validated tool for patient feedback, to test out the effect of a regulatory intervention by reference to patient values and the quality of patient care.</a:t>
            </a:r>
          </a:p>
          <a:p>
            <a:pPr defTabSz="914335">
              <a:defRPr/>
            </a:pPr>
            <a:r>
              <a:rPr lang="en-GB"/>
              <a:t>In </a:t>
            </a:r>
            <a:r>
              <a:rPr lang="en-GB" dirty="0"/>
              <a:t>the osteopathic profession we have a small population with fewer confounding factors, because there is no NHS, teams or employers, and so we think it is easier with this population to test out some of the ideas that we outline in this presentation which may then be applicable to the wider regulatory picture and regulatory thinking.</a:t>
            </a:r>
          </a:p>
          <a:p>
            <a:pPr defTabSz="914335">
              <a:defRPr/>
            </a:pPr>
            <a:r>
              <a:rPr lang="en-GB"/>
              <a:t>We </a:t>
            </a:r>
            <a:r>
              <a:rPr lang="en-GB" dirty="0"/>
              <a:t>are keen to develop this work and would welcome your thoughts on where we are going and would be delighted if anyone wants to get involved with us in this work.</a:t>
            </a:r>
          </a:p>
          <a:p>
            <a:endParaRPr lang="en-GB" dirty="0"/>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10</a:t>
            </a:fld>
            <a:endParaRPr lang="en-US"/>
          </a:p>
        </p:txBody>
      </p:sp>
    </p:spTree>
    <p:extLst>
      <p:ext uri="{BB962C8B-B14F-4D97-AF65-F5344CB8AC3E}">
        <p14:creationId xmlns:p14="http://schemas.microsoft.com/office/powerpoint/2010/main" val="1940274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here are some questions for consideration in </a:t>
            </a:r>
            <a:r>
              <a:rPr lang="en-GB" smtClean="0"/>
              <a:t>the discussion and </a:t>
            </a:r>
            <a:r>
              <a:rPr lang="en-GB" dirty="0" smtClean="0"/>
              <a:t>we look forward to hearing your views.</a:t>
            </a:r>
            <a:endParaRPr lang="en-GB" dirty="0"/>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11</a:t>
            </a:fld>
            <a:endParaRPr lang="en-US"/>
          </a:p>
        </p:txBody>
      </p:sp>
    </p:spTree>
    <p:extLst>
      <p:ext uri="{BB962C8B-B14F-4D97-AF65-F5344CB8AC3E}">
        <p14:creationId xmlns:p14="http://schemas.microsoft.com/office/powerpoint/2010/main" val="180852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12</a:t>
            </a:fld>
            <a:endParaRPr lang="en-US"/>
          </a:p>
        </p:txBody>
      </p:sp>
    </p:spTree>
    <p:extLst>
      <p:ext uri="{BB962C8B-B14F-4D97-AF65-F5344CB8AC3E}">
        <p14:creationId xmlns:p14="http://schemas.microsoft.com/office/powerpoint/2010/main" val="1538825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Before</a:t>
            </a:r>
            <a:r>
              <a:rPr lang="en-GB" baseline="0" dirty="0" smtClean="0"/>
              <a:t> I start today I want to say that many of the ideas in this presentation have their origins with my colleague, Fiona Browne, who can’t be here today.</a:t>
            </a:r>
          </a:p>
          <a:p>
            <a:pPr defTabSz="914335">
              <a:defRPr/>
            </a:pPr>
            <a:r>
              <a:rPr lang="en-GB" baseline="0" dirty="0" smtClean="0"/>
              <a:t>This presentation is an exploration of some our thinking around values and standards and a request for help for us to take these ideas further.</a:t>
            </a:r>
            <a:endParaRPr lang="en-GB" dirty="0" smtClean="0"/>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2</a:t>
            </a:fld>
            <a:endParaRPr lang="en-US"/>
          </a:p>
        </p:txBody>
      </p:sp>
    </p:spTree>
    <p:extLst>
      <p:ext uri="{BB962C8B-B14F-4D97-AF65-F5344CB8AC3E}">
        <p14:creationId xmlns:p14="http://schemas.microsoft.com/office/powerpoint/2010/main" val="2089415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what do we think is</a:t>
            </a:r>
            <a:r>
              <a:rPr lang="en-GB" baseline="0" dirty="0" smtClean="0"/>
              <a:t> the problem?</a:t>
            </a:r>
          </a:p>
          <a:p>
            <a:r>
              <a:rPr lang="en-GB" baseline="0" dirty="0" smtClean="0"/>
              <a:t>While we are judged by the PSA among others as a regulator that performs well and is even at times quite innovative, I would argue that like all of our fellow regulators we are really in the dark about what we are doing.</a:t>
            </a:r>
          </a:p>
          <a:p>
            <a:r>
              <a:rPr lang="en-GB" baseline="0" dirty="0" smtClean="0"/>
              <a:t>We know that regulation should promote patient safety and enhance the quality of care but, except in a limited number of circumstances, we can’t really say whether it does.</a:t>
            </a:r>
          </a:p>
          <a:p>
            <a:r>
              <a:rPr lang="en-GB" baseline="0" dirty="0" smtClean="0"/>
              <a:t>Worse, we even have evidence that in some circumstances our interventions can have the opposite effect, particularly for those who have experienced the direct intervention of the regulator, or for multi-factorial reasons resort to overly defensive practice or gaming of a system which they really only see as a tick box exercise.</a:t>
            </a:r>
          </a:p>
          <a:p>
            <a:pPr defTabSz="914335">
              <a:defRPr/>
            </a:pPr>
            <a:r>
              <a:rPr lang="en-GB" dirty="0"/>
              <a:t>As regulators we need to understand clearly the impact of regulatory interventions to know if they contribute to our goals or not. </a:t>
            </a:r>
          </a:p>
          <a:p>
            <a:pPr defTabSz="914335">
              <a:defRPr/>
            </a:pPr>
            <a:endParaRPr lang="en-GB" dirty="0"/>
          </a:p>
          <a:p>
            <a:endParaRPr lang="en-GB" dirty="0"/>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3</a:t>
            </a:fld>
            <a:endParaRPr lang="en-US"/>
          </a:p>
        </p:txBody>
      </p:sp>
    </p:spTree>
    <p:extLst>
      <p:ext uri="{BB962C8B-B14F-4D97-AF65-F5344CB8AC3E}">
        <p14:creationId xmlns:p14="http://schemas.microsoft.com/office/powerpoint/2010/main" val="3712941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 is an adaptation from a diagram of Malcolm Sparrow’s where he rightly identified that for most of us as regulators the majority of our effort is expended after harm has been done rather than ‘upstream’ where our work should be contributing to the avoidance of harms.</a:t>
            </a:r>
          </a:p>
          <a:p>
            <a:r>
              <a:rPr lang="en-GB" dirty="0"/>
              <a:t>At a meeting a few weeks ago I heard Niall Dickson say ‘upstream is a big country’.</a:t>
            </a:r>
          </a:p>
          <a:p>
            <a:r>
              <a:rPr lang="en-GB" dirty="0"/>
              <a:t>I will forgive him the mixed metaphor because it is quite helpful.</a:t>
            </a:r>
          </a:p>
          <a:p>
            <a:r>
              <a:rPr lang="en-GB" dirty="0"/>
              <a:t>Much of the time we see what we do as regulators in a linear fashion – education, standards, revalidation, fitness to practise </a:t>
            </a:r>
            <a:r>
              <a:rPr lang="en-GB" dirty="0" err="1"/>
              <a:t>etc</a:t>
            </a:r>
            <a:r>
              <a:rPr lang="en-GB" dirty="0"/>
              <a:t> – a sort of source to sea, graduation to retirement approach.</a:t>
            </a:r>
          </a:p>
          <a:p>
            <a:r>
              <a:rPr lang="en-GB" dirty="0"/>
              <a:t>Really we should start to recognise that upstream really </a:t>
            </a:r>
            <a:r>
              <a:rPr lang="en-GB" u="sng" dirty="0"/>
              <a:t>is</a:t>
            </a:r>
            <a:r>
              <a:rPr lang="en-GB" dirty="0"/>
              <a:t> a country – it is a landscape filled with hills and dales, rivers and swamps – all impacting on the potential of practitioners to do a good job.</a:t>
            </a:r>
          </a:p>
          <a:p>
            <a:pPr defTabSz="914335">
              <a:defRPr/>
            </a:pPr>
            <a:r>
              <a:rPr lang="en-GB" dirty="0"/>
              <a:t>Regulators are just one part of that landscape of influences contributing to the behaviour of a practitioner. </a:t>
            </a:r>
          </a:p>
          <a:p>
            <a:pPr defTabSz="914335">
              <a:defRPr/>
            </a:pPr>
            <a:endParaRPr lang="en-GB" dirty="0"/>
          </a:p>
          <a:p>
            <a:endParaRPr lang="en-GB" dirty="0"/>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4</a:t>
            </a:fld>
            <a:endParaRPr lang="en-US"/>
          </a:p>
        </p:txBody>
      </p:sp>
    </p:spTree>
    <p:extLst>
      <p:ext uri="{BB962C8B-B14F-4D97-AF65-F5344CB8AC3E}">
        <p14:creationId xmlns:p14="http://schemas.microsoft.com/office/powerpoint/2010/main" val="228110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what</a:t>
            </a:r>
            <a:r>
              <a:rPr lang="en-GB" baseline="0" dirty="0" smtClean="0"/>
              <a:t> is regulation?</a:t>
            </a:r>
          </a:p>
          <a:p>
            <a:r>
              <a:rPr lang="en-GB" baseline="0" dirty="0" smtClean="0"/>
              <a:t>Perhaps we should start with what it is not.</a:t>
            </a:r>
          </a:p>
          <a:p>
            <a:r>
              <a:rPr lang="en-GB" dirty="0" smtClean="0"/>
              <a:t>I think it is a mistake to start from the assumption that regulation is a set of statutory functions. This is partly the trap that Law Commission fell</a:t>
            </a:r>
            <a:r>
              <a:rPr lang="en-GB" baseline="0" dirty="0" smtClean="0"/>
              <a:t> into when it set out on its hunt for a better kind of mousetrap.</a:t>
            </a:r>
          </a:p>
          <a:p>
            <a:r>
              <a:rPr lang="en-GB" baseline="0" dirty="0" smtClean="0"/>
              <a:t>We also know that the regulator for any particular profession does not automatically have the greatest regulating influence on the behaviours of its registrants. </a:t>
            </a:r>
          </a:p>
          <a:p>
            <a:r>
              <a:rPr lang="en-GB" baseline="0" dirty="0" smtClean="0"/>
              <a:t>We also need to stop thinking that good practice is something that we own as regulators. Good practice (and bad practice for that matter) is an emergent property from a wide range of influences on the individual practitioner.</a:t>
            </a:r>
          </a:p>
          <a:p>
            <a:r>
              <a:rPr lang="en-GB" baseline="0" dirty="0" smtClean="0"/>
              <a:t>I also think that we are mistaken if we think there is a causative, linear relationship between what we say and what our registrants do. Even if we assume that they will always behave rationally.</a:t>
            </a:r>
          </a:p>
          <a:p>
            <a:r>
              <a:rPr lang="en-GB" baseline="0" dirty="0" smtClean="0"/>
              <a:t>And what we do can not be abstract from practice, we cannot simply hand down missives from on high and expect them to be observed. The age of deference is long over.</a:t>
            </a:r>
          </a:p>
          <a:p>
            <a:r>
              <a:rPr lang="en-GB" dirty="0"/>
              <a:t>So what is it?</a:t>
            </a:r>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5</a:t>
            </a:fld>
            <a:endParaRPr lang="en-US"/>
          </a:p>
        </p:txBody>
      </p:sp>
    </p:spTree>
    <p:extLst>
      <p:ext uri="{BB962C8B-B14F-4D97-AF65-F5344CB8AC3E}">
        <p14:creationId xmlns:p14="http://schemas.microsoft.com/office/powerpoint/2010/main" val="2174375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moved a long way from the</a:t>
            </a:r>
            <a:r>
              <a:rPr lang="en-GB" baseline="0" dirty="0" smtClean="0"/>
              <a:t> idea of ‘the autonomous self-managing expert’ but we are still bogged down in the idea that we can take a legal, mechanistic approach to professionalism being all about competence, standards and compliance, rather than something that is far more fluid, driven by the application of values and situational awareness.</a:t>
            </a:r>
            <a:endParaRPr lang="en-GB" dirty="0" smtClean="0"/>
          </a:p>
          <a:p>
            <a:r>
              <a:rPr lang="en-GB" baseline="0" dirty="0" smtClean="0"/>
              <a:t>The PSA’s Rethinking Regulation report was correct that we need to rethink our concept of regulation and define it differently.</a:t>
            </a:r>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6</a:t>
            </a:fld>
            <a:endParaRPr lang="en-US"/>
          </a:p>
        </p:txBody>
      </p:sp>
    </p:spTree>
    <p:extLst>
      <p:ext uri="{BB962C8B-B14F-4D97-AF65-F5344CB8AC3E}">
        <p14:creationId xmlns:p14="http://schemas.microsoft.com/office/powerpoint/2010/main" val="3590125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a:t>
            </a:r>
            <a:r>
              <a:rPr lang="en-GB" baseline="0" dirty="0" smtClean="0"/>
              <a:t> model that I find attractive is to consider regulation to be an ‘appreciative system’.</a:t>
            </a:r>
          </a:p>
          <a:p>
            <a:pPr defTabSz="914335">
              <a:defRPr/>
            </a:pPr>
            <a:r>
              <a:rPr lang="en-GB" baseline="0" dirty="0" smtClean="0"/>
              <a:t>This diagram was not developed with regulation in mind but I think it fits well.</a:t>
            </a:r>
          </a:p>
          <a:p>
            <a:pPr defTabSz="914335">
              <a:defRPr/>
            </a:pPr>
            <a:r>
              <a:rPr lang="en-GB" dirty="0"/>
              <a:t>‘The flux of events and ideas’ is the real world of professional practice but must also include the complete range of influences – including that of patients – on our registrants, their profession and the health system in which they work.</a:t>
            </a:r>
          </a:p>
          <a:p>
            <a:pPr defTabSz="914335">
              <a:defRPr/>
            </a:pPr>
            <a:r>
              <a:rPr lang="en-GB" dirty="0"/>
              <a:t>The regulator’s role is to ‘appreciate’ those events and ideas, set ‘standards’, and take appropriate actions that influence the future behaviour of the system and those within it.</a:t>
            </a:r>
          </a:p>
          <a:p>
            <a:r>
              <a:rPr lang="en-GB" dirty="0" smtClean="0"/>
              <a:t>The critical point here is the role of ‘appreciation’</a:t>
            </a:r>
            <a:r>
              <a:rPr lang="en-GB" baseline="0" dirty="0" smtClean="0"/>
              <a:t> and the regulator’s constant engagement with the ‘real world’, so that the actions it takes to influence the future is constantly informed from a wide range of sources.</a:t>
            </a:r>
          </a:p>
          <a:p>
            <a:r>
              <a:rPr lang="en-GB" baseline="0" dirty="0" smtClean="0"/>
              <a:t>But part of that appreciation must also be the regulator explaining its role, its actions and its values to the community it is aiming to influence, and vice-versa</a:t>
            </a:r>
          </a:p>
          <a:p>
            <a:r>
              <a:rPr lang="en-GB" baseline="0" dirty="0" smtClean="0"/>
              <a:t>Another way of thinking about this is as a learning system, in which the regulator, registrants and others are all participants.</a:t>
            </a:r>
            <a:endParaRPr lang="en-GB" dirty="0" smtClean="0"/>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7</a:t>
            </a:fld>
            <a:endParaRPr lang="en-US"/>
          </a:p>
        </p:txBody>
      </p:sp>
    </p:spTree>
    <p:extLst>
      <p:ext uri="{BB962C8B-B14F-4D97-AF65-F5344CB8AC3E}">
        <p14:creationId xmlns:p14="http://schemas.microsoft.com/office/powerpoint/2010/main" val="1222492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a:t>There is a wide range of relevant research that supports this thinking covering a variety of key issues, including:</a:t>
            </a:r>
          </a:p>
          <a:p>
            <a:pPr marL="171438" indent="-171438">
              <a:buFont typeface="Arial" panose="020B0604020202020204" pitchFamily="34" charset="0"/>
              <a:buChar char="•"/>
            </a:pPr>
            <a:r>
              <a:rPr lang="en-US" dirty="0"/>
              <a:t>Professional engagement</a:t>
            </a:r>
          </a:p>
          <a:p>
            <a:pPr marL="171438" indent="-171438">
              <a:buFont typeface="Arial" panose="020B0604020202020204" pitchFamily="34" charset="0"/>
              <a:buChar char="•"/>
            </a:pPr>
            <a:r>
              <a:rPr lang="en-US" dirty="0"/>
              <a:t>Practitioner isolation</a:t>
            </a:r>
          </a:p>
          <a:p>
            <a:pPr marL="171438" indent="-171438">
              <a:buFont typeface="Arial" panose="020B0604020202020204" pitchFamily="34" charset="0"/>
              <a:buChar char="•"/>
            </a:pPr>
            <a:r>
              <a:rPr lang="en-US" dirty="0"/>
              <a:t>Personal motivations</a:t>
            </a:r>
          </a:p>
          <a:p>
            <a:pPr marL="171438" indent="-171438">
              <a:buFont typeface="Arial" panose="020B0604020202020204" pitchFamily="34" charset="0"/>
              <a:buChar char="•"/>
            </a:pPr>
            <a:r>
              <a:rPr lang="en-US" dirty="0"/>
              <a:t>Conscious and unconscious non-compliance</a:t>
            </a:r>
          </a:p>
          <a:p>
            <a:pPr marL="171438" indent="-171438">
              <a:buFont typeface="Arial" panose="020B0604020202020204" pitchFamily="34" charset="0"/>
              <a:buChar char="•"/>
            </a:pPr>
            <a:r>
              <a:rPr lang="en-US" dirty="0"/>
              <a:t>The influence of innate qualities as well as external influences.</a:t>
            </a:r>
          </a:p>
          <a:p>
            <a:r>
              <a:rPr lang="en-US" dirty="0"/>
              <a:t>What this shows is that we are not just dealing with objective situations but a range of </a:t>
            </a:r>
            <a:r>
              <a:rPr lang="en-US" dirty="0" err="1"/>
              <a:t>behaviours</a:t>
            </a:r>
            <a:r>
              <a:rPr lang="en-US" dirty="0"/>
              <a:t>, reactions, activities and emotions.</a:t>
            </a:r>
          </a:p>
          <a:p>
            <a:pPr lvl="0"/>
            <a:endParaRPr lang="en-US" dirty="0"/>
          </a:p>
          <a:p>
            <a:endParaRPr lang="en-GB" dirty="0"/>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8</a:t>
            </a:fld>
            <a:endParaRPr lang="en-US"/>
          </a:p>
        </p:txBody>
      </p:sp>
    </p:spTree>
    <p:extLst>
      <p:ext uri="{BB962C8B-B14F-4D97-AF65-F5344CB8AC3E}">
        <p14:creationId xmlns:p14="http://schemas.microsoft.com/office/powerpoint/2010/main" val="4230478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our own work we have started to rethink the way in which we develop and implement our standards.</a:t>
            </a:r>
          </a:p>
          <a:p>
            <a:r>
              <a:rPr lang="en-GB" dirty="0" smtClean="0"/>
              <a:t>At the moment our model – which is not dissimilar to other regulators – operates at levels 2 and 3 of this table. We have a set of standards (must statements) which are supported by a range of guidance.</a:t>
            </a:r>
          </a:p>
          <a:p>
            <a:r>
              <a:rPr lang="en-GB" dirty="0" smtClean="0"/>
              <a:t>We are now looking at two new areas.</a:t>
            </a:r>
          </a:p>
          <a:p>
            <a:r>
              <a:rPr lang="en-GB" dirty="0" smtClean="0"/>
              <a:t>First, is whether we can develop an overarching set of values or principles that sit above or alongside the standards. These may or may not need to be owned by us as the regulator, they could be owned by the profession itself.</a:t>
            </a:r>
          </a:p>
          <a:p>
            <a:r>
              <a:rPr lang="en-GB" dirty="0" smtClean="0"/>
              <a:t>Then most importantly we are looking at the materials that underpin the guidance – more narrative about the purpose of standards, learning materials, decision-making frameworks and anything else that might actually be deemed useful by the professionals we regulate.</a:t>
            </a:r>
          </a:p>
          <a:p>
            <a:r>
              <a:rPr lang="en-GB" dirty="0" smtClean="0"/>
              <a:t>Importantly we are also realising that at the fourth level we need a much more dynamic approach. Not just something that is reviewed and changed every five years.</a:t>
            </a:r>
          </a:p>
          <a:p>
            <a:r>
              <a:rPr lang="en-GB" dirty="0" smtClean="0"/>
              <a:t>As an aside, I wonder whether the reason why social media has become such a hot topic in the regulation world is not to do with the subject matter, but more to do with the fact that it changes more rapidly than the regulatory standards themselves?</a:t>
            </a:r>
          </a:p>
        </p:txBody>
      </p:sp>
      <p:sp>
        <p:nvSpPr>
          <p:cNvPr id="4" name="Slide Number Placeholder 3"/>
          <p:cNvSpPr>
            <a:spLocks noGrp="1"/>
          </p:cNvSpPr>
          <p:nvPr>
            <p:ph type="sldNum" sz="quarter" idx="10"/>
          </p:nvPr>
        </p:nvSpPr>
        <p:spPr/>
        <p:txBody>
          <a:bodyPr/>
          <a:lstStyle/>
          <a:p>
            <a:pPr>
              <a:defRPr/>
            </a:pPr>
            <a:fld id="{8BF10F69-6827-4A66-AEB4-1E5B7368C5F1}" type="slidenum">
              <a:rPr lang="en-US" smtClean="0"/>
              <a:pPr>
                <a:defRPr/>
              </a:pPr>
              <a:t>9</a:t>
            </a:fld>
            <a:endParaRPr lang="en-US"/>
          </a:p>
        </p:txBody>
      </p:sp>
    </p:spTree>
    <p:extLst>
      <p:ext uri="{BB962C8B-B14F-4D97-AF65-F5344CB8AC3E}">
        <p14:creationId xmlns:p14="http://schemas.microsoft.com/office/powerpoint/2010/main" val="2472229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B4E749F-6E69-4B99-B597-1F636522F12E}" type="datetimeFigureOut">
              <a:rPr lang="en-US"/>
              <a:pPr>
                <a:defRPr/>
              </a:pPr>
              <a:t>5/13/2016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362FAC-D125-48E3-B910-94AA66D5BFCB}" type="slidenum">
              <a:rPr lang="en-US"/>
              <a:pPr>
                <a:defRPr/>
              </a:pPr>
              <a:t>‹#›</a:t>
            </a:fld>
            <a:endParaRPr lang="en-US"/>
          </a:p>
        </p:txBody>
      </p:sp>
    </p:spTree>
    <p:extLst>
      <p:ext uri="{BB962C8B-B14F-4D97-AF65-F5344CB8AC3E}">
        <p14:creationId xmlns:p14="http://schemas.microsoft.com/office/powerpoint/2010/main" val="3652626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B3A37B-260B-42A1-B013-939AC083DC19}" type="datetimeFigureOut">
              <a:rPr lang="en-US"/>
              <a:pPr>
                <a:defRPr/>
              </a:pPr>
              <a:t>5/13/2016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526B7AE-D48D-422C-BD57-41E346F0E28E}" type="slidenum">
              <a:rPr lang="en-US"/>
              <a:pPr>
                <a:defRPr/>
              </a:pPr>
              <a:t>‹#›</a:t>
            </a:fld>
            <a:endParaRPr lang="en-US"/>
          </a:p>
        </p:txBody>
      </p:sp>
    </p:spTree>
    <p:extLst>
      <p:ext uri="{BB962C8B-B14F-4D97-AF65-F5344CB8AC3E}">
        <p14:creationId xmlns:p14="http://schemas.microsoft.com/office/powerpoint/2010/main" val="1593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86BBB3-0D61-4F82-825B-66CD6B727936}" type="datetimeFigureOut">
              <a:rPr lang="en-US"/>
              <a:pPr>
                <a:defRPr/>
              </a:pPr>
              <a:t>5/13/2016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7DDC6A-523E-4828-9447-6DC7D48FC96D}" type="slidenum">
              <a:rPr lang="en-US"/>
              <a:pPr>
                <a:defRPr/>
              </a:pPr>
              <a:t>‹#›</a:t>
            </a:fld>
            <a:endParaRPr lang="en-US"/>
          </a:p>
        </p:txBody>
      </p:sp>
    </p:spTree>
    <p:extLst>
      <p:ext uri="{BB962C8B-B14F-4D97-AF65-F5344CB8AC3E}">
        <p14:creationId xmlns:p14="http://schemas.microsoft.com/office/powerpoint/2010/main" val="2043525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7913DC-0936-46DA-8CAD-ED3D798752FA}" type="datetimeFigureOut">
              <a:rPr lang="en-US"/>
              <a:pPr>
                <a:defRPr/>
              </a:pPr>
              <a:t>5/13/2016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053D0D-9BB7-4306-980E-04FAD58C54C8}" type="slidenum">
              <a:rPr lang="en-US"/>
              <a:pPr>
                <a:defRPr/>
              </a:pPr>
              <a:t>‹#›</a:t>
            </a:fld>
            <a:endParaRPr lang="en-US"/>
          </a:p>
        </p:txBody>
      </p:sp>
    </p:spTree>
    <p:extLst>
      <p:ext uri="{BB962C8B-B14F-4D97-AF65-F5344CB8AC3E}">
        <p14:creationId xmlns:p14="http://schemas.microsoft.com/office/powerpoint/2010/main" val="24415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1DE6F3-FBF7-499D-A115-942B55D2632F}" type="datetimeFigureOut">
              <a:rPr lang="en-US"/>
              <a:pPr>
                <a:defRPr/>
              </a:pPr>
              <a:t>5/13/2016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1E6F80-CDFE-46EE-8889-DED2A108EBA8}" type="slidenum">
              <a:rPr lang="en-US"/>
              <a:pPr>
                <a:defRPr/>
              </a:pPr>
              <a:t>‹#›</a:t>
            </a:fld>
            <a:endParaRPr lang="en-US"/>
          </a:p>
        </p:txBody>
      </p:sp>
    </p:spTree>
    <p:extLst>
      <p:ext uri="{BB962C8B-B14F-4D97-AF65-F5344CB8AC3E}">
        <p14:creationId xmlns:p14="http://schemas.microsoft.com/office/powerpoint/2010/main" val="164255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9771D08-C9FB-43FC-9226-FB43815C2A02}" type="datetimeFigureOut">
              <a:rPr lang="en-US"/>
              <a:pPr>
                <a:defRPr/>
              </a:pPr>
              <a:t>5/13/2016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9721EF-BC66-4731-BD3C-79DDEF8BD2C3}" type="slidenum">
              <a:rPr lang="en-US"/>
              <a:pPr>
                <a:defRPr/>
              </a:pPr>
              <a:t>‹#›</a:t>
            </a:fld>
            <a:endParaRPr lang="en-US"/>
          </a:p>
        </p:txBody>
      </p:sp>
    </p:spTree>
    <p:extLst>
      <p:ext uri="{BB962C8B-B14F-4D97-AF65-F5344CB8AC3E}">
        <p14:creationId xmlns:p14="http://schemas.microsoft.com/office/powerpoint/2010/main" val="937102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5669263-DC85-47F4-A605-3FD0EF666D54}" type="datetimeFigureOut">
              <a:rPr lang="en-US"/>
              <a:pPr>
                <a:defRPr/>
              </a:pPr>
              <a:t>5/13/2016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5A79BE-9CBC-43A6-813F-811EC0694BBA}" type="slidenum">
              <a:rPr lang="en-US"/>
              <a:pPr>
                <a:defRPr/>
              </a:pPr>
              <a:t>‹#›</a:t>
            </a:fld>
            <a:endParaRPr lang="en-US"/>
          </a:p>
        </p:txBody>
      </p:sp>
    </p:spTree>
    <p:extLst>
      <p:ext uri="{BB962C8B-B14F-4D97-AF65-F5344CB8AC3E}">
        <p14:creationId xmlns:p14="http://schemas.microsoft.com/office/powerpoint/2010/main" val="3683065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8B0BB0-0FCA-4887-B06E-C6334527C7C2}" type="datetimeFigureOut">
              <a:rPr lang="en-US"/>
              <a:pPr>
                <a:defRPr/>
              </a:pPr>
              <a:t>5/13/2016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343834-F2DE-4DC7-B480-9C5010E75DCE}" type="slidenum">
              <a:rPr lang="en-US"/>
              <a:pPr>
                <a:defRPr/>
              </a:pPr>
              <a:t>‹#›</a:t>
            </a:fld>
            <a:endParaRPr lang="en-US"/>
          </a:p>
        </p:txBody>
      </p:sp>
    </p:spTree>
    <p:extLst>
      <p:ext uri="{BB962C8B-B14F-4D97-AF65-F5344CB8AC3E}">
        <p14:creationId xmlns:p14="http://schemas.microsoft.com/office/powerpoint/2010/main" val="39958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3F73424-C4E7-4347-BF7A-A7967F45272E}" type="datetimeFigureOut">
              <a:rPr lang="en-US"/>
              <a:pPr>
                <a:defRPr/>
              </a:pPr>
              <a:t>5/13/2016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9CB86C-0C80-4B7E-A95C-8DABB4834F1A}" type="slidenum">
              <a:rPr lang="en-US"/>
              <a:pPr>
                <a:defRPr/>
              </a:pPr>
              <a:t>‹#›</a:t>
            </a:fld>
            <a:endParaRPr lang="en-US"/>
          </a:p>
        </p:txBody>
      </p:sp>
    </p:spTree>
    <p:extLst>
      <p:ext uri="{BB962C8B-B14F-4D97-AF65-F5344CB8AC3E}">
        <p14:creationId xmlns:p14="http://schemas.microsoft.com/office/powerpoint/2010/main" val="131668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lipArt Placeholder 5"/>
          <p:cNvSpPr>
            <a:spLocks noGrp="1"/>
          </p:cNvSpPr>
          <p:nvPr>
            <p:ph type="clipArt" sz="quarter" idx="13"/>
          </p:nvPr>
        </p:nvSpPr>
        <p:spPr>
          <a:xfrm>
            <a:off x="7929563" y="6643688"/>
            <a:ext cx="914400" cy="914400"/>
          </a:xfrm>
        </p:spPr>
        <p:txBody>
          <a:bodyPr rtlCol="0">
            <a:normAutofit/>
          </a:bodyPr>
          <a:lstStyle/>
          <a:p>
            <a:pPr lvl="0"/>
            <a:endParaRPr lang="en-US" noProof="0"/>
          </a:p>
        </p:txBody>
      </p:sp>
      <p:sp>
        <p:nvSpPr>
          <p:cNvPr id="3" name="Date Placeholder 3"/>
          <p:cNvSpPr>
            <a:spLocks noGrp="1"/>
          </p:cNvSpPr>
          <p:nvPr>
            <p:ph type="dt" sz="half" idx="14"/>
          </p:nvPr>
        </p:nvSpPr>
        <p:spPr/>
        <p:txBody>
          <a:bodyPr/>
          <a:lstStyle>
            <a:lvl1pPr>
              <a:defRPr/>
            </a:lvl1pPr>
          </a:lstStyle>
          <a:p>
            <a:pPr>
              <a:defRPr/>
            </a:pPr>
            <a:fld id="{6455C0D0-B4A0-4D40-AEB9-608DC348D356}" type="datetimeFigureOut">
              <a:rPr lang="en-US"/>
              <a:pPr>
                <a:defRPr/>
              </a:pPr>
              <a:t>5/13/2016</a:t>
            </a:fld>
            <a:endParaRPr lang="en-US"/>
          </a:p>
        </p:txBody>
      </p:sp>
      <p:sp>
        <p:nvSpPr>
          <p:cNvPr id="4" name="Footer Placeholder 4"/>
          <p:cNvSpPr>
            <a:spLocks noGrp="1"/>
          </p:cNvSpPr>
          <p:nvPr>
            <p:ph type="ftr" sz="quarter" idx="15"/>
          </p:nvPr>
        </p:nvSpPr>
        <p:spPr/>
        <p:txBody>
          <a:bodyPr/>
          <a:lstStyle>
            <a:lvl1pPr>
              <a:defRPr/>
            </a:lvl1pPr>
          </a:lstStyle>
          <a:p>
            <a:pPr>
              <a:defRPr/>
            </a:pPr>
            <a:endParaRPr lang="en-US"/>
          </a:p>
        </p:txBody>
      </p:sp>
      <p:sp>
        <p:nvSpPr>
          <p:cNvPr id="5" name="Slide Number Placeholder 5"/>
          <p:cNvSpPr>
            <a:spLocks noGrp="1"/>
          </p:cNvSpPr>
          <p:nvPr>
            <p:ph type="sldNum" sz="quarter" idx="16"/>
          </p:nvPr>
        </p:nvSpPr>
        <p:spPr/>
        <p:txBody>
          <a:bodyPr/>
          <a:lstStyle>
            <a:lvl1pPr>
              <a:defRPr/>
            </a:lvl1pPr>
          </a:lstStyle>
          <a:p>
            <a:pPr>
              <a:defRPr/>
            </a:pPr>
            <a:fld id="{1372FDC8-E7B1-4FEC-917C-280F27A0FF70}" type="slidenum">
              <a:rPr lang="en-US"/>
              <a:pPr>
                <a:defRPr/>
              </a:pPr>
              <a:t>‹#›</a:t>
            </a:fld>
            <a:endParaRPr lang="en-US"/>
          </a:p>
        </p:txBody>
      </p:sp>
    </p:spTree>
    <p:extLst>
      <p:ext uri="{BB962C8B-B14F-4D97-AF65-F5344CB8AC3E}">
        <p14:creationId xmlns:p14="http://schemas.microsoft.com/office/powerpoint/2010/main" val="414511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3079392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7BF247-D7B1-4684-97AA-A2BC9A595BFC}" type="datetimeFigureOut">
              <a:rPr lang="en-US"/>
              <a:pPr>
                <a:defRPr/>
              </a:pPr>
              <a:t>5/13/2016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91F828-1FD4-494F-8987-F92A8983CCD2}" type="slidenum">
              <a:rPr lang="en-US"/>
              <a:pPr>
                <a:defRPr/>
              </a:pPr>
              <a:t>‹#›</a:t>
            </a:fld>
            <a:endParaRPr lang="en-US"/>
          </a:p>
        </p:txBody>
      </p:sp>
    </p:spTree>
    <p:extLst>
      <p:ext uri="{BB962C8B-B14F-4D97-AF65-F5344CB8AC3E}">
        <p14:creationId xmlns:p14="http://schemas.microsoft.com/office/powerpoint/2010/main" val="132446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70ABDE6-D32A-4238-B9C0-89F2B65C94DA}" type="datetimeFigureOut">
              <a:rPr lang="en-US"/>
              <a:pPr>
                <a:defRPr/>
              </a:pPr>
              <a:t>5/13/2016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94DC452-5DD9-4214-B524-5B31A3405499}" type="slidenum">
              <a:rPr lang="en-US"/>
              <a:pPr>
                <a:defRPr/>
              </a:pPr>
              <a:t>‹#›</a:t>
            </a:fld>
            <a:endParaRPr lang="en-US"/>
          </a:p>
        </p:txBody>
      </p:sp>
      <p:grpSp>
        <p:nvGrpSpPr>
          <p:cNvPr id="1031" name="Group 6"/>
          <p:cNvGrpSpPr>
            <a:grpSpLocks/>
          </p:cNvGrpSpPr>
          <p:nvPr userDrawn="1"/>
        </p:nvGrpSpPr>
        <p:grpSpPr bwMode="auto">
          <a:xfrm>
            <a:off x="911225" y="1152525"/>
            <a:ext cx="7405688" cy="71438"/>
            <a:chOff x="856800" y="1143334"/>
            <a:chExt cx="7431538" cy="72691"/>
          </a:xfrm>
        </p:grpSpPr>
        <p:cxnSp>
          <p:nvCxnSpPr>
            <p:cNvPr id="8" name="Straight Connector 7"/>
            <p:cNvCxnSpPr/>
            <p:nvPr userDrawn="1"/>
          </p:nvCxnSpPr>
          <p:spPr>
            <a:xfrm rot="10800000">
              <a:off x="856800" y="1143334"/>
              <a:ext cx="7429944" cy="1616"/>
            </a:xfrm>
            <a:prstGeom prst="line">
              <a:avLst/>
            </a:prstGeom>
            <a:ln>
              <a:solidFill>
                <a:schemeClr val="tx2"/>
              </a:solidFill>
            </a:ln>
          </p:spPr>
          <p:style>
            <a:lnRef idx="2">
              <a:schemeClr val="accent2"/>
            </a:lnRef>
            <a:fillRef idx="0">
              <a:schemeClr val="accent2"/>
            </a:fillRef>
            <a:effectRef idx="1">
              <a:schemeClr val="accent2"/>
            </a:effectRef>
            <a:fontRef idx="minor">
              <a:schemeClr val="tx1"/>
            </a:fontRef>
          </p:style>
        </p:cxnSp>
        <p:cxnSp>
          <p:nvCxnSpPr>
            <p:cNvPr id="9" name="Straight Connector 8"/>
            <p:cNvCxnSpPr/>
            <p:nvPr userDrawn="1"/>
          </p:nvCxnSpPr>
          <p:spPr>
            <a:xfrm>
              <a:off x="856800" y="1214409"/>
              <a:ext cx="7431538" cy="1616"/>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grpSp>
      <p:grpSp>
        <p:nvGrpSpPr>
          <p:cNvPr id="1032" name="Group 9"/>
          <p:cNvGrpSpPr>
            <a:grpSpLocks/>
          </p:cNvGrpSpPr>
          <p:nvPr userDrawn="1"/>
        </p:nvGrpSpPr>
        <p:grpSpPr bwMode="auto">
          <a:xfrm>
            <a:off x="539750" y="6381750"/>
            <a:ext cx="6202363" cy="71438"/>
            <a:chOff x="856800" y="1142984"/>
            <a:chExt cx="7431538" cy="73041"/>
          </a:xfrm>
        </p:grpSpPr>
        <p:cxnSp>
          <p:nvCxnSpPr>
            <p:cNvPr id="11" name="Straight Connector 10"/>
            <p:cNvCxnSpPr/>
            <p:nvPr userDrawn="1"/>
          </p:nvCxnSpPr>
          <p:spPr>
            <a:xfrm rot="10800000">
              <a:off x="856800" y="1142984"/>
              <a:ext cx="7429635" cy="1624"/>
            </a:xfrm>
            <a:prstGeom prst="line">
              <a:avLst/>
            </a:prstGeom>
            <a:ln>
              <a:solidFill>
                <a:schemeClr val="tx2"/>
              </a:solidFill>
            </a:ln>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userDrawn="1"/>
          </p:nvCxnSpPr>
          <p:spPr>
            <a:xfrm>
              <a:off x="856800" y="1214401"/>
              <a:ext cx="7431538" cy="1624"/>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grpSp>
      <p:pic>
        <p:nvPicPr>
          <p:cNvPr id="1033" name="Picture 12" descr="GOsC_LogInt_CMYK 27080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765925" y="5786438"/>
            <a:ext cx="195103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9" r:id="rId8"/>
    <p:sldLayoutId id="2147483695" r:id="rId9"/>
    <p:sldLayoutId id="2147483696" r:id="rId10"/>
    <p:sldLayoutId id="2147483697" r:id="rId11"/>
    <p:sldLayoutId id="214748369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23900" indent="-3683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982663" indent="-25876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255713" indent="-2730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528763" indent="-27305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walker@osteopathy.org.uk"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mailto:fbrowne@osteopathy.org.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685800" y="2130425"/>
            <a:ext cx="7772400" cy="1470025"/>
          </a:xfrm>
        </p:spPr>
        <p:txBody>
          <a:bodyPr/>
          <a:lstStyle/>
          <a:p>
            <a:r>
              <a:rPr lang="en-US" dirty="0" smtClean="0"/>
              <a:t>Values, standards and the real world: regulation in context</a:t>
            </a:r>
          </a:p>
        </p:txBody>
      </p:sp>
      <p:sp>
        <p:nvSpPr>
          <p:cNvPr id="5" name="Subtitle 4"/>
          <p:cNvSpPr>
            <a:spLocks noGrp="1"/>
          </p:cNvSpPr>
          <p:nvPr>
            <p:ph type="subTitle" idx="1"/>
          </p:nvPr>
        </p:nvSpPr>
        <p:spPr/>
        <p:txBody>
          <a:bodyPr/>
          <a:lstStyle/>
          <a:p>
            <a:pPr>
              <a:defRPr/>
            </a:pPr>
            <a:r>
              <a:rPr lang="en-US" dirty="0" smtClean="0"/>
              <a:t>Tim Walker, Chief Executive</a:t>
            </a:r>
          </a:p>
          <a:p>
            <a:pPr>
              <a:defRPr/>
            </a:pPr>
            <a:r>
              <a:rPr lang="en-US" smtClean="0"/>
              <a:t>11 </a:t>
            </a:r>
            <a:r>
              <a:rPr lang="en-US" dirty="0" smtClean="0"/>
              <a:t>March 2016</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 values/next steps</a:t>
            </a:r>
            <a:endParaRPr lang="en-GB" dirty="0"/>
          </a:p>
        </p:txBody>
      </p:sp>
      <p:sp>
        <p:nvSpPr>
          <p:cNvPr id="3" name="Content Placeholder 2"/>
          <p:cNvSpPr>
            <a:spLocks noGrp="1"/>
          </p:cNvSpPr>
          <p:nvPr>
            <p:ph idx="1"/>
          </p:nvPr>
        </p:nvSpPr>
        <p:spPr>
          <a:xfrm>
            <a:off x="457200" y="1484784"/>
            <a:ext cx="8229600" cy="4525963"/>
          </a:xfrm>
        </p:spPr>
        <p:txBody>
          <a:bodyPr/>
          <a:lstStyle/>
          <a:p>
            <a:r>
              <a:rPr lang="en-GB" sz="2800" dirty="0" smtClean="0"/>
              <a:t>Interactive workshops and sessions with osteopaths, patients and other health professionals to explore common and conflicting values.</a:t>
            </a:r>
          </a:p>
          <a:p>
            <a:r>
              <a:rPr lang="en-GB" sz="2800" dirty="0" smtClean="0"/>
              <a:t>Identified lack of decision-making frameworks</a:t>
            </a:r>
          </a:p>
          <a:p>
            <a:r>
              <a:rPr lang="en-GB" sz="2800" dirty="0" smtClean="0"/>
              <a:t>Next steps</a:t>
            </a:r>
          </a:p>
          <a:p>
            <a:pPr lvl="1"/>
            <a:r>
              <a:rPr lang="en-GB" sz="2400" dirty="0" smtClean="0"/>
              <a:t>Develop decision-making frameworks</a:t>
            </a:r>
          </a:p>
          <a:p>
            <a:pPr lvl="1"/>
            <a:r>
              <a:rPr lang="en-GB" sz="2400" dirty="0" smtClean="0"/>
              <a:t>Test with osteopaths and patients using validated patient feedback tools</a:t>
            </a:r>
          </a:p>
          <a:p>
            <a:pPr lvl="1"/>
            <a:r>
              <a:rPr lang="en-GB" sz="2400" dirty="0" smtClean="0"/>
              <a:t>Develop the evidence for whether regulatory interventions really can make a difference</a:t>
            </a:r>
          </a:p>
        </p:txBody>
      </p:sp>
    </p:spTree>
    <p:extLst>
      <p:ext uri="{BB962C8B-B14F-4D97-AF65-F5344CB8AC3E}">
        <p14:creationId xmlns:p14="http://schemas.microsoft.com/office/powerpoint/2010/main" val="267411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for consideration</a:t>
            </a:r>
            <a:endParaRPr lang="en-GB" dirty="0"/>
          </a:p>
        </p:txBody>
      </p:sp>
      <p:sp>
        <p:nvSpPr>
          <p:cNvPr id="3" name="Content Placeholder 2"/>
          <p:cNvSpPr>
            <a:spLocks noGrp="1"/>
          </p:cNvSpPr>
          <p:nvPr>
            <p:ph idx="1"/>
          </p:nvPr>
        </p:nvSpPr>
        <p:spPr/>
        <p:txBody>
          <a:bodyPr/>
          <a:lstStyle/>
          <a:p>
            <a:r>
              <a:rPr lang="en-GB" dirty="0" smtClean="0"/>
              <a:t>What are thoughts on our direction of travel?</a:t>
            </a:r>
          </a:p>
          <a:p>
            <a:r>
              <a:rPr lang="en-GB" dirty="0" smtClean="0"/>
              <a:t>What works well? </a:t>
            </a:r>
          </a:p>
          <a:p>
            <a:r>
              <a:rPr lang="en-GB" dirty="0" smtClean="0"/>
              <a:t>What other work should we be aware of?</a:t>
            </a:r>
          </a:p>
          <a:p>
            <a:r>
              <a:rPr lang="en-GB" dirty="0" smtClean="0"/>
              <a:t>What are the barriers or concerns?</a:t>
            </a:r>
          </a:p>
          <a:p>
            <a:r>
              <a:rPr lang="en-GB" dirty="0" smtClean="0"/>
              <a:t>Would anyone be interested in working with us to explore these approaches?</a:t>
            </a:r>
            <a:endParaRPr lang="en-GB" dirty="0"/>
          </a:p>
        </p:txBody>
      </p:sp>
    </p:spTree>
    <p:extLst>
      <p:ext uri="{BB962C8B-B14F-4D97-AF65-F5344CB8AC3E}">
        <p14:creationId xmlns:p14="http://schemas.microsoft.com/office/powerpoint/2010/main" val="155879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16832"/>
            <a:ext cx="7772400" cy="1470025"/>
          </a:xfrm>
        </p:spPr>
        <p:txBody>
          <a:bodyPr/>
          <a:lstStyle/>
          <a:p>
            <a:r>
              <a:rPr lang="en-GB" dirty="0" smtClean="0"/>
              <a:t>Thank you</a:t>
            </a:r>
            <a:endParaRPr lang="en-GB" dirty="0"/>
          </a:p>
        </p:txBody>
      </p:sp>
      <p:sp>
        <p:nvSpPr>
          <p:cNvPr id="5" name="Subtitle 4"/>
          <p:cNvSpPr>
            <a:spLocks noGrp="1"/>
          </p:cNvSpPr>
          <p:nvPr>
            <p:ph type="subTitle" idx="1"/>
          </p:nvPr>
        </p:nvSpPr>
        <p:spPr>
          <a:xfrm>
            <a:off x="1371600" y="3672606"/>
            <a:ext cx="6400800" cy="1752600"/>
          </a:xfrm>
        </p:spPr>
        <p:txBody>
          <a:bodyPr/>
          <a:lstStyle/>
          <a:p>
            <a:r>
              <a:rPr lang="en-GB" dirty="0" smtClean="0"/>
              <a:t>Tim Walker </a:t>
            </a:r>
            <a:r>
              <a:rPr lang="en-GB" dirty="0" smtClean="0">
                <a:hlinkClick r:id="rId3"/>
              </a:rPr>
              <a:t>twalker@osteopathy.org.uk</a:t>
            </a:r>
            <a:endParaRPr lang="en-GB" dirty="0" smtClean="0"/>
          </a:p>
          <a:p>
            <a:r>
              <a:rPr lang="en-GB" dirty="0" smtClean="0"/>
              <a:t>Fiona Browne </a:t>
            </a:r>
            <a:r>
              <a:rPr lang="en-GB" dirty="0" smtClean="0">
                <a:hlinkClick r:id="rId4"/>
              </a:rPr>
              <a:t>fbrowne@osteopathy.org.uk</a:t>
            </a:r>
            <a:r>
              <a:rPr lang="en-GB" dirty="0" smtClean="0"/>
              <a:t> </a:t>
            </a:r>
            <a:endParaRPr lang="en-GB" dirty="0"/>
          </a:p>
        </p:txBody>
      </p:sp>
    </p:spTree>
    <p:extLst>
      <p:ext uri="{BB962C8B-B14F-4D97-AF65-F5344CB8AC3E}">
        <p14:creationId xmlns:p14="http://schemas.microsoft.com/office/powerpoint/2010/main" val="414039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session</a:t>
            </a:r>
            <a:endParaRPr lang="en-GB" dirty="0"/>
          </a:p>
        </p:txBody>
      </p:sp>
      <p:sp>
        <p:nvSpPr>
          <p:cNvPr id="5" name="Content Placeholder 4"/>
          <p:cNvSpPr>
            <a:spLocks noGrp="1"/>
          </p:cNvSpPr>
          <p:nvPr>
            <p:ph sz="half" idx="2"/>
          </p:nvPr>
        </p:nvSpPr>
        <p:spPr>
          <a:xfrm>
            <a:off x="467544" y="1600201"/>
            <a:ext cx="8219256" cy="4525963"/>
          </a:xfrm>
        </p:spPr>
        <p:txBody>
          <a:bodyPr/>
          <a:lstStyle/>
          <a:p>
            <a:pPr marL="0" lvl="1" indent="0">
              <a:buNone/>
            </a:pPr>
            <a:r>
              <a:rPr lang="en-GB" sz="3600" dirty="0" smtClean="0"/>
              <a:t>A number of topics to explore:</a:t>
            </a:r>
          </a:p>
          <a:p>
            <a:pPr marL="342900" lvl="1" indent="-342900">
              <a:buFont typeface="Arial" charset="0"/>
              <a:buChar char="•"/>
            </a:pPr>
            <a:r>
              <a:rPr lang="en-GB" sz="2800" dirty="0" smtClean="0"/>
              <a:t>How regulation </a:t>
            </a:r>
            <a:r>
              <a:rPr lang="en-GB" sz="2800" dirty="0"/>
              <a:t>contributes to goals of patient safety and the enhancement of patient care</a:t>
            </a:r>
          </a:p>
          <a:p>
            <a:pPr marL="342900" lvl="1" indent="-342900">
              <a:buFont typeface="Arial" charset="0"/>
              <a:buChar char="•"/>
            </a:pPr>
            <a:r>
              <a:rPr lang="en-GB" sz="2800" dirty="0"/>
              <a:t>How we show that regulation contributes to these </a:t>
            </a:r>
            <a:r>
              <a:rPr lang="en-GB" sz="2800" dirty="0" smtClean="0"/>
              <a:t>goals</a:t>
            </a:r>
          </a:p>
          <a:p>
            <a:pPr marL="342900" lvl="1" indent="-342900">
              <a:buFont typeface="Arial" charset="0"/>
              <a:buChar char="•"/>
            </a:pPr>
            <a:r>
              <a:rPr lang="en-GB" sz="2800" dirty="0" smtClean="0"/>
              <a:t>How research, policy and regulatory expertise can jointly contribute to this field</a:t>
            </a:r>
          </a:p>
        </p:txBody>
      </p:sp>
    </p:spTree>
    <p:extLst>
      <p:ext uri="{BB962C8B-B14F-4D97-AF65-F5344CB8AC3E}">
        <p14:creationId xmlns:p14="http://schemas.microsoft.com/office/powerpoint/2010/main" val="17341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think is the problem?</a:t>
            </a:r>
            <a:endParaRPr lang="en-GB" dirty="0"/>
          </a:p>
        </p:txBody>
      </p:sp>
      <p:sp>
        <p:nvSpPr>
          <p:cNvPr id="3" name="Content Placeholder 2"/>
          <p:cNvSpPr>
            <a:spLocks noGrp="1"/>
          </p:cNvSpPr>
          <p:nvPr>
            <p:ph idx="1"/>
          </p:nvPr>
        </p:nvSpPr>
        <p:spPr/>
        <p:txBody>
          <a:bodyPr/>
          <a:lstStyle/>
          <a:p>
            <a:r>
              <a:rPr lang="en-GB" dirty="0"/>
              <a:t>Regulation should promote patient safety and enhance the quality of patient </a:t>
            </a:r>
            <a:r>
              <a:rPr lang="en-GB" dirty="0" smtClean="0"/>
              <a:t>care</a:t>
            </a:r>
            <a:endParaRPr lang="en-GB" dirty="0"/>
          </a:p>
          <a:p>
            <a:r>
              <a:rPr lang="en-GB" dirty="0"/>
              <a:t>But we don’t know whether it does </a:t>
            </a:r>
            <a:r>
              <a:rPr lang="en-GB" dirty="0" smtClean="0"/>
              <a:t>this and, worse, we </a:t>
            </a:r>
            <a:r>
              <a:rPr lang="en-GB" dirty="0"/>
              <a:t>have some evidence that regulatory interventions can impede this </a:t>
            </a:r>
            <a:r>
              <a:rPr lang="en-GB" dirty="0" smtClean="0"/>
              <a:t>goal</a:t>
            </a:r>
          </a:p>
          <a:p>
            <a:r>
              <a:rPr lang="en-GB" dirty="0" smtClean="0"/>
              <a:t>We need to develop a far better understanding of the potential and actual impact of a range of regulatory interventions</a:t>
            </a:r>
            <a:endParaRPr lang="en-GB" dirty="0"/>
          </a:p>
          <a:p>
            <a:endParaRPr lang="en-GB" dirty="0"/>
          </a:p>
          <a:p>
            <a:endParaRPr lang="en-GB" dirty="0" smtClean="0"/>
          </a:p>
        </p:txBody>
      </p:sp>
    </p:spTree>
    <p:extLst>
      <p:ext uri="{BB962C8B-B14F-4D97-AF65-F5344CB8AC3E}">
        <p14:creationId xmlns:p14="http://schemas.microsoft.com/office/powerpoint/2010/main" val="407366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Chronology of regulation</a:t>
            </a:r>
            <a:endParaRPr lang="en-GB" dirty="0"/>
          </a:p>
        </p:txBody>
      </p:sp>
      <p:grpSp>
        <p:nvGrpSpPr>
          <p:cNvPr id="4" name="Group 3"/>
          <p:cNvGrpSpPr/>
          <p:nvPr/>
        </p:nvGrpSpPr>
        <p:grpSpPr>
          <a:xfrm>
            <a:off x="494840" y="1608722"/>
            <a:ext cx="8208913" cy="4452636"/>
            <a:chOff x="611560" y="1608722"/>
            <a:chExt cx="8208913" cy="4452636"/>
          </a:xfrm>
        </p:grpSpPr>
        <p:sp>
          <p:nvSpPr>
            <p:cNvPr id="5" name="Isosceles Triangle 4"/>
            <p:cNvSpPr/>
            <p:nvPr/>
          </p:nvSpPr>
          <p:spPr>
            <a:xfrm rot="5400000">
              <a:off x="1930060" y="290222"/>
              <a:ext cx="3168352" cy="5805352"/>
            </a:xfrm>
            <a:prstGeom prst="triangle">
              <a:avLst>
                <a:gd name="adj" fmla="val 50107"/>
              </a:avLst>
            </a:prstGeom>
            <a:gradFill>
              <a:gsLst>
                <a:gs pos="0">
                  <a:srgbClr val="FF0000"/>
                </a:gs>
                <a:gs pos="50000">
                  <a:srgbClr val="FFC000"/>
                </a:gs>
                <a:gs pos="100000">
                  <a:srgbClr val="00B050"/>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flipV="1">
              <a:off x="6628669" y="3624944"/>
              <a:ext cx="261743" cy="864096"/>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367168" y="2860152"/>
              <a:ext cx="1453305"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7367168" y="2976872"/>
              <a:ext cx="1453305" cy="400110"/>
            </a:xfrm>
            <a:prstGeom prst="rect">
              <a:avLst/>
            </a:prstGeom>
            <a:noFill/>
          </p:spPr>
          <p:txBody>
            <a:bodyPr wrap="square" rtlCol="0">
              <a:spAutoFit/>
            </a:bodyPr>
            <a:lstStyle/>
            <a:p>
              <a:pPr algn="ctr"/>
              <a:r>
                <a:rPr lang="en-GB" sz="2000" b="1" dirty="0" err="1" smtClean="0"/>
                <a:t>FtP</a:t>
              </a:r>
              <a:endParaRPr lang="en-GB" sz="2000" b="1" dirty="0"/>
            </a:p>
          </p:txBody>
        </p:sp>
        <p:sp>
          <p:nvSpPr>
            <p:cNvPr id="9" name="TextBox 8"/>
            <p:cNvSpPr txBox="1"/>
            <p:nvPr/>
          </p:nvSpPr>
          <p:spPr>
            <a:xfrm>
              <a:off x="5796136" y="4551756"/>
              <a:ext cx="1944216" cy="400110"/>
            </a:xfrm>
            <a:prstGeom prst="rect">
              <a:avLst/>
            </a:prstGeom>
            <a:noFill/>
          </p:spPr>
          <p:txBody>
            <a:bodyPr wrap="square" rtlCol="0">
              <a:spAutoFit/>
            </a:bodyPr>
            <a:lstStyle/>
            <a:p>
              <a:r>
                <a:rPr lang="en-GB" sz="2000" b="1" dirty="0" smtClean="0"/>
                <a:t>Point of Harm</a:t>
              </a:r>
              <a:endParaRPr lang="en-GB" sz="2000" b="1" dirty="0"/>
            </a:p>
          </p:txBody>
        </p:sp>
        <p:sp>
          <p:nvSpPr>
            <p:cNvPr id="10" name="TextBox 9"/>
            <p:cNvSpPr txBox="1"/>
            <p:nvPr/>
          </p:nvSpPr>
          <p:spPr>
            <a:xfrm>
              <a:off x="1691680" y="2996952"/>
              <a:ext cx="2808312" cy="400110"/>
            </a:xfrm>
            <a:prstGeom prst="rect">
              <a:avLst/>
            </a:prstGeom>
            <a:noFill/>
          </p:spPr>
          <p:txBody>
            <a:bodyPr wrap="square" rtlCol="0">
              <a:spAutoFit/>
            </a:bodyPr>
            <a:lstStyle/>
            <a:p>
              <a:r>
                <a:rPr lang="en-GB" sz="2000" b="1" dirty="0" smtClean="0"/>
                <a:t>‘Upstream’</a:t>
              </a:r>
              <a:endParaRPr lang="en-GB" sz="2000" b="1" dirty="0"/>
            </a:p>
          </p:txBody>
        </p:sp>
        <p:sp>
          <p:nvSpPr>
            <p:cNvPr id="11" name="Right Arrow 10"/>
            <p:cNvSpPr/>
            <p:nvPr/>
          </p:nvSpPr>
          <p:spPr>
            <a:xfrm>
              <a:off x="611560" y="5281128"/>
              <a:ext cx="8064896" cy="360040"/>
            </a:xfrm>
            <a:prstGeom prst="rightArrow">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3491880" y="5661248"/>
              <a:ext cx="1728192" cy="400110"/>
            </a:xfrm>
            <a:prstGeom prst="rect">
              <a:avLst/>
            </a:prstGeom>
            <a:noFill/>
          </p:spPr>
          <p:txBody>
            <a:bodyPr wrap="square" rtlCol="0">
              <a:spAutoFit/>
            </a:bodyPr>
            <a:lstStyle/>
            <a:p>
              <a:pPr algn="ctr"/>
              <a:r>
                <a:rPr lang="en-GB" sz="2000" b="1" dirty="0" smtClean="0"/>
                <a:t>Time</a:t>
              </a:r>
              <a:endParaRPr lang="en-GB" sz="2000" b="1" dirty="0"/>
            </a:p>
          </p:txBody>
        </p:sp>
      </p:grpSp>
      <p:sp>
        <p:nvSpPr>
          <p:cNvPr id="3" name="Explosion 1 2"/>
          <p:cNvSpPr/>
          <p:nvPr/>
        </p:nvSpPr>
        <p:spPr>
          <a:xfrm>
            <a:off x="6327488" y="2976872"/>
            <a:ext cx="648072" cy="511272"/>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5452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regulation?</a:t>
            </a:r>
            <a:endParaRPr lang="en-GB" dirty="0"/>
          </a:p>
        </p:txBody>
      </p:sp>
      <p:sp>
        <p:nvSpPr>
          <p:cNvPr id="3" name="Content Placeholder 2"/>
          <p:cNvSpPr>
            <a:spLocks noGrp="1"/>
          </p:cNvSpPr>
          <p:nvPr>
            <p:ph idx="1"/>
          </p:nvPr>
        </p:nvSpPr>
        <p:spPr/>
        <p:txBody>
          <a:bodyPr/>
          <a:lstStyle/>
          <a:p>
            <a:r>
              <a:rPr lang="en-GB" dirty="0"/>
              <a:t>Regulation is not:</a:t>
            </a:r>
          </a:p>
          <a:p>
            <a:pPr lvl="1"/>
            <a:r>
              <a:rPr lang="en-GB" dirty="0" smtClean="0"/>
              <a:t>A </a:t>
            </a:r>
            <a:r>
              <a:rPr lang="en-GB" dirty="0"/>
              <a:t>set of statutory functions</a:t>
            </a:r>
          </a:p>
          <a:p>
            <a:pPr lvl="1"/>
            <a:r>
              <a:rPr lang="en-GB" dirty="0"/>
              <a:t>Undertaken by one body – the regulator</a:t>
            </a:r>
          </a:p>
          <a:p>
            <a:pPr lvl="1"/>
            <a:r>
              <a:rPr lang="en-GB" dirty="0"/>
              <a:t>Linear</a:t>
            </a:r>
          </a:p>
          <a:p>
            <a:pPr lvl="1"/>
            <a:r>
              <a:rPr lang="en-GB" dirty="0" smtClean="0"/>
              <a:t>Abstract</a:t>
            </a:r>
          </a:p>
          <a:p>
            <a:pPr lvl="1"/>
            <a:endParaRPr lang="en-GB" dirty="0"/>
          </a:p>
          <a:p>
            <a:r>
              <a:rPr lang="en-GB" dirty="0" smtClean="0"/>
              <a:t>So what is it?</a:t>
            </a:r>
          </a:p>
        </p:txBody>
      </p:sp>
    </p:spTree>
    <p:extLst>
      <p:ext uri="{BB962C8B-B14F-4D97-AF65-F5344CB8AC3E}">
        <p14:creationId xmlns:p14="http://schemas.microsoft.com/office/powerpoint/2010/main" val="175768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Redefining regulation</a:t>
            </a:r>
            <a:endParaRPr lang="en-GB" dirty="0"/>
          </a:p>
        </p:txBody>
      </p:sp>
      <p:sp>
        <p:nvSpPr>
          <p:cNvPr id="7" name="Oval Callout 6"/>
          <p:cNvSpPr/>
          <p:nvPr/>
        </p:nvSpPr>
        <p:spPr>
          <a:xfrm>
            <a:off x="107504" y="3140968"/>
            <a:ext cx="3528392" cy="2808312"/>
          </a:xfrm>
          <a:prstGeom prst="wedgeEllipseCallout">
            <a:avLst>
              <a:gd name="adj1" fmla="val 68192"/>
              <a:gd name="adj2" fmla="val 98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‘health professionalism signifies a set of  values,  behaviours and relationships that underpin the trust the public has in professionals’ – Royal College of Physicians</a:t>
            </a:r>
            <a:endParaRPr lang="en-GB" dirty="0"/>
          </a:p>
        </p:txBody>
      </p:sp>
      <p:sp>
        <p:nvSpPr>
          <p:cNvPr id="8" name="Oval Callout 7"/>
          <p:cNvSpPr/>
          <p:nvPr/>
        </p:nvSpPr>
        <p:spPr>
          <a:xfrm>
            <a:off x="1187624" y="1196752"/>
            <a:ext cx="2880320" cy="1872208"/>
          </a:xfrm>
          <a:prstGeom prst="wedgeEllipseCallout">
            <a:avLst>
              <a:gd name="adj1" fmla="val 45490"/>
              <a:gd name="adj2" fmla="val 611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r>
              <a:rPr lang="en-GB" dirty="0"/>
              <a:t>a rule, principle, </a:t>
            </a:r>
            <a:r>
              <a:rPr lang="en-GB" dirty="0" smtClean="0"/>
              <a:t> </a:t>
            </a:r>
            <a:r>
              <a:rPr lang="en-GB" dirty="0"/>
              <a:t>that governs procedure or </a:t>
            </a:r>
            <a:r>
              <a:rPr lang="en-GB" dirty="0" smtClean="0"/>
              <a:t>behaviour’ – Collins Dictionary</a:t>
            </a:r>
            <a:endParaRPr lang="en-GB" dirty="0"/>
          </a:p>
        </p:txBody>
      </p:sp>
      <p:sp>
        <p:nvSpPr>
          <p:cNvPr id="13" name="Oval 12"/>
          <p:cNvSpPr/>
          <p:nvPr/>
        </p:nvSpPr>
        <p:spPr>
          <a:xfrm>
            <a:off x="3347864" y="5229200"/>
            <a:ext cx="200290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Values</a:t>
            </a:r>
            <a:endParaRPr lang="en-GB" dirty="0"/>
          </a:p>
        </p:txBody>
      </p:sp>
      <p:sp>
        <p:nvSpPr>
          <p:cNvPr id="14" name="Oval 13"/>
          <p:cNvSpPr/>
          <p:nvPr/>
        </p:nvSpPr>
        <p:spPr>
          <a:xfrm>
            <a:off x="5220072" y="4489783"/>
            <a:ext cx="200290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Behaviours</a:t>
            </a:r>
            <a:endParaRPr lang="en-GB" dirty="0"/>
          </a:p>
        </p:txBody>
      </p:sp>
      <p:sp>
        <p:nvSpPr>
          <p:cNvPr id="17" name="Oval 16"/>
          <p:cNvSpPr/>
          <p:nvPr/>
        </p:nvSpPr>
        <p:spPr>
          <a:xfrm>
            <a:off x="6961584" y="3717032"/>
            <a:ext cx="200290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Context</a:t>
            </a:r>
            <a:endParaRPr lang="en-GB" dirty="0"/>
          </a:p>
        </p:txBody>
      </p:sp>
      <p:sp>
        <p:nvSpPr>
          <p:cNvPr id="9" name="Oval 8"/>
          <p:cNvSpPr/>
          <p:nvPr/>
        </p:nvSpPr>
        <p:spPr>
          <a:xfrm>
            <a:off x="6889576" y="5301208"/>
            <a:ext cx="200290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Standards</a:t>
            </a:r>
            <a:endParaRPr lang="en-GB" dirty="0"/>
          </a:p>
        </p:txBody>
      </p:sp>
      <p:sp>
        <p:nvSpPr>
          <p:cNvPr id="10" name="Oval 9"/>
          <p:cNvSpPr/>
          <p:nvPr/>
        </p:nvSpPr>
        <p:spPr>
          <a:xfrm>
            <a:off x="3635896" y="3337655"/>
            <a:ext cx="200290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Process</a:t>
            </a:r>
          </a:p>
        </p:txBody>
      </p:sp>
      <p:sp>
        <p:nvSpPr>
          <p:cNvPr id="12" name="Oval Callout 11"/>
          <p:cNvSpPr/>
          <p:nvPr/>
        </p:nvSpPr>
        <p:spPr>
          <a:xfrm>
            <a:off x="5004048" y="1268759"/>
            <a:ext cx="3384376" cy="2376265"/>
          </a:xfrm>
          <a:prstGeom prst="wedgeEllipseCallout">
            <a:avLst>
              <a:gd name="adj1" fmla="val -23093"/>
              <a:gd name="adj2" fmla="val 706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‘holistic construct which is linked to a range of attitudes and behaviours, including meta-skills of situational awareness – </a:t>
            </a:r>
            <a:r>
              <a:rPr lang="en-GB" dirty="0" err="1" smtClean="0"/>
              <a:t>Illing</a:t>
            </a:r>
            <a:r>
              <a:rPr lang="en-GB" dirty="0" smtClean="0"/>
              <a:t>, J. et al</a:t>
            </a:r>
            <a:endParaRPr lang="en-GB" dirty="0"/>
          </a:p>
        </p:txBody>
      </p:sp>
    </p:spTree>
    <p:extLst>
      <p:ext uri="{BB962C8B-B14F-4D97-AF65-F5344CB8AC3E}">
        <p14:creationId xmlns:p14="http://schemas.microsoft.com/office/powerpoint/2010/main" val="253764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Redefining regulation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2713" y="1700808"/>
            <a:ext cx="6376987" cy="390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39552" y="5470733"/>
            <a:ext cx="4572000" cy="707886"/>
          </a:xfrm>
          <a:prstGeom prst="rect">
            <a:avLst/>
          </a:prstGeom>
        </p:spPr>
        <p:txBody>
          <a:bodyPr>
            <a:spAutoFit/>
          </a:bodyPr>
          <a:lstStyle/>
          <a:p>
            <a:r>
              <a:rPr lang="en-GB" sz="2000" dirty="0" smtClean="0">
                <a:latin typeface="+mn-lt"/>
              </a:rPr>
              <a:t>Vickers’ appreciative systems model, </a:t>
            </a:r>
            <a:r>
              <a:rPr lang="en-GB" sz="2000" dirty="0" err="1" smtClean="0">
                <a:latin typeface="+mn-lt"/>
              </a:rPr>
              <a:t>Checkland</a:t>
            </a:r>
            <a:r>
              <a:rPr lang="en-GB" sz="2000" dirty="0" smtClean="0">
                <a:latin typeface="+mn-lt"/>
              </a:rPr>
              <a:t> and </a:t>
            </a:r>
            <a:r>
              <a:rPr lang="en-GB" sz="2000" dirty="0" err="1" smtClean="0">
                <a:latin typeface="+mn-lt"/>
              </a:rPr>
              <a:t>Casar</a:t>
            </a:r>
            <a:r>
              <a:rPr lang="en-GB" sz="2000" dirty="0" smtClean="0">
                <a:latin typeface="+mn-lt"/>
              </a:rPr>
              <a:t> (1986)</a:t>
            </a:r>
            <a:endParaRPr lang="en-GB" sz="2000" dirty="0">
              <a:latin typeface="+mn-lt"/>
            </a:endParaRPr>
          </a:p>
        </p:txBody>
      </p:sp>
    </p:spTree>
    <p:extLst>
      <p:ext uri="{BB962C8B-B14F-4D97-AF65-F5344CB8AC3E}">
        <p14:creationId xmlns:p14="http://schemas.microsoft.com/office/powerpoint/2010/main" val="50810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from other research</a:t>
            </a:r>
            <a:endParaRPr lang="en-GB" dirty="0"/>
          </a:p>
        </p:txBody>
      </p:sp>
      <p:sp>
        <p:nvSpPr>
          <p:cNvPr id="3" name="Content Placeholder 2"/>
          <p:cNvSpPr>
            <a:spLocks noGrp="1"/>
          </p:cNvSpPr>
          <p:nvPr>
            <p:ph idx="1"/>
          </p:nvPr>
        </p:nvSpPr>
        <p:spPr/>
        <p:txBody>
          <a:bodyPr/>
          <a:lstStyle/>
          <a:p>
            <a:r>
              <a:rPr lang="en-US" sz="2800" dirty="0" smtClean="0"/>
              <a:t>HCPC, </a:t>
            </a:r>
            <a:r>
              <a:rPr lang="en-US" sz="2800" i="1" dirty="0"/>
              <a:t>Preventing small problems from becoming big problems in health and </a:t>
            </a:r>
            <a:r>
              <a:rPr lang="en-US" sz="2800" i="1" dirty="0" smtClean="0"/>
              <a:t>care</a:t>
            </a:r>
          </a:p>
          <a:p>
            <a:r>
              <a:rPr lang="en-US" sz="2800" dirty="0" smtClean="0"/>
              <a:t>GOsC,</a:t>
            </a:r>
            <a:r>
              <a:rPr lang="en-US" sz="2800" dirty="0"/>
              <a:t> </a:t>
            </a:r>
            <a:r>
              <a:rPr lang="en-US" sz="2800" i="1" dirty="0"/>
              <a:t>Exploring and explaining the dynamics of regulation, professionalism and compliance with standards in </a:t>
            </a:r>
            <a:r>
              <a:rPr lang="en-US" sz="2800" i="1" dirty="0" smtClean="0"/>
              <a:t>practice</a:t>
            </a:r>
            <a:endParaRPr lang="en-US" sz="2800" i="1" dirty="0"/>
          </a:p>
          <a:p>
            <a:r>
              <a:rPr lang="en-US" sz="2800" dirty="0" smtClean="0"/>
              <a:t>GMC, </a:t>
            </a:r>
            <a:r>
              <a:rPr lang="en-US" sz="2800" i="1" dirty="0"/>
              <a:t>Factors that encourage or discourage doctors from acting in accordance with good </a:t>
            </a:r>
            <a:r>
              <a:rPr lang="en-US" sz="2800" i="1" dirty="0" smtClean="0"/>
              <a:t>practice</a:t>
            </a:r>
          </a:p>
          <a:p>
            <a:r>
              <a:rPr lang="en-US" sz="2800" dirty="0" smtClean="0"/>
              <a:t>SRA, </a:t>
            </a:r>
            <a:r>
              <a:rPr lang="en-US" sz="2800" i="1" dirty="0"/>
              <a:t>Attitudes to regulation and compliance in legal services</a:t>
            </a:r>
            <a:endParaRPr lang="en-GB" sz="2800" i="1" dirty="0"/>
          </a:p>
        </p:txBody>
      </p:sp>
    </p:spTree>
    <p:extLst>
      <p:ext uri="{BB962C8B-B14F-4D97-AF65-F5344CB8AC3E}">
        <p14:creationId xmlns:p14="http://schemas.microsoft.com/office/powerpoint/2010/main" val="1674724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Redefining standards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6477463"/>
              </p:ext>
            </p:extLst>
          </p:nvPr>
        </p:nvGraphicFramePr>
        <p:xfrm>
          <a:off x="457200" y="1625064"/>
          <a:ext cx="8229600" cy="3545840"/>
        </p:xfrm>
        <a:graphic>
          <a:graphicData uri="http://schemas.openxmlformats.org/drawingml/2006/table">
            <a:tbl>
              <a:tblPr firstRow="1" bandRow="1">
                <a:tableStyleId>{5C22544A-7EE6-4342-B048-85BDC9FD1C3A}</a:tableStyleId>
              </a:tblPr>
              <a:tblGrid>
                <a:gridCol w="730424"/>
                <a:gridCol w="1440160"/>
                <a:gridCol w="6059016"/>
              </a:tblGrid>
              <a:tr h="370840">
                <a:tc>
                  <a:txBody>
                    <a:bodyPr/>
                    <a:lstStyle/>
                    <a:p>
                      <a:r>
                        <a:rPr lang="en-GB" sz="1800" dirty="0" smtClean="0">
                          <a:latin typeface="+mj-lt"/>
                        </a:rPr>
                        <a:t>Level</a:t>
                      </a:r>
                      <a:endParaRPr lang="en-GB" sz="1800" dirty="0">
                        <a:latin typeface="+mj-lt"/>
                      </a:endParaRPr>
                    </a:p>
                  </a:txBody>
                  <a:tcPr/>
                </a:tc>
                <a:tc>
                  <a:txBody>
                    <a:bodyPr/>
                    <a:lstStyle/>
                    <a:p>
                      <a:r>
                        <a:rPr lang="en-GB" sz="1800" dirty="0" smtClean="0">
                          <a:latin typeface="+mj-lt"/>
                        </a:rPr>
                        <a:t>Activity</a:t>
                      </a:r>
                      <a:endParaRPr lang="en-GB" sz="1800" dirty="0">
                        <a:latin typeface="+mj-lt"/>
                      </a:endParaRPr>
                    </a:p>
                  </a:txBody>
                  <a:tcPr/>
                </a:tc>
                <a:tc>
                  <a:txBody>
                    <a:bodyPr/>
                    <a:lstStyle/>
                    <a:p>
                      <a:r>
                        <a:rPr lang="en-GB" sz="1800" dirty="0" smtClean="0">
                          <a:latin typeface="+mj-lt"/>
                        </a:rPr>
                        <a:t>Definition</a:t>
                      </a:r>
                      <a:endParaRPr lang="en-GB" sz="1800" dirty="0">
                        <a:latin typeface="+mj-lt"/>
                      </a:endParaRPr>
                    </a:p>
                  </a:txBody>
                  <a:tcPr/>
                </a:tc>
              </a:tr>
              <a:tr h="370840">
                <a:tc>
                  <a:txBody>
                    <a:bodyPr/>
                    <a:lstStyle/>
                    <a:p>
                      <a:pPr marL="0" lvl="0" indent="0">
                        <a:spcBef>
                          <a:spcPts val="300"/>
                        </a:spcBef>
                        <a:spcAft>
                          <a:spcPts val="300"/>
                        </a:spcAft>
                        <a:buFont typeface="+mj-lt"/>
                        <a:buNone/>
                        <a:tabLst>
                          <a:tab pos="228600" algn="l"/>
                        </a:tabLst>
                      </a:pPr>
                      <a:r>
                        <a:rPr lang="en-GB" sz="1800" dirty="0" smtClean="0">
                          <a:effectLst/>
                          <a:latin typeface="+mj-lt"/>
                        </a:rPr>
                        <a:t>1</a:t>
                      </a:r>
                      <a:endParaRPr lang="en-GB" sz="1800" dirty="0">
                        <a:effectLst/>
                        <a:latin typeface="+mj-lt"/>
                      </a:endParaRPr>
                    </a:p>
                  </a:txBody>
                  <a:tcPr marL="53975" marR="53975" marT="53975" marB="53975"/>
                </a:tc>
                <a:tc>
                  <a:txBody>
                    <a:bodyPr/>
                    <a:lstStyle/>
                    <a:p>
                      <a:pPr marL="0" lvl="0" indent="0">
                        <a:spcBef>
                          <a:spcPts val="300"/>
                        </a:spcBef>
                        <a:spcAft>
                          <a:spcPts val="300"/>
                        </a:spcAft>
                        <a:buFont typeface="+mj-lt"/>
                        <a:buNone/>
                        <a:tabLst>
                          <a:tab pos="228600" algn="l"/>
                        </a:tabLst>
                      </a:pPr>
                      <a:r>
                        <a:rPr lang="en-GB" sz="1800" dirty="0" smtClean="0">
                          <a:effectLst/>
                          <a:latin typeface="+mj-lt"/>
                        </a:rPr>
                        <a:t>Overarching </a:t>
                      </a:r>
                      <a:r>
                        <a:rPr lang="en-GB" sz="1800" dirty="0">
                          <a:effectLst/>
                          <a:latin typeface="+mj-lt"/>
                        </a:rPr>
                        <a:t>values/</a:t>
                      </a:r>
                      <a:br>
                        <a:rPr lang="en-GB" sz="1800" dirty="0">
                          <a:effectLst/>
                          <a:latin typeface="+mj-lt"/>
                        </a:rPr>
                      </a:br>
                      <a:r>
                        <a:rPr lang="en-GB" sz="1800" dirty="0">
                          <a:effectLst/>
                          <a:latin typeface="+mj-lt"/>
                        </a:rPr>
                        <a:t>principles</a:t>
                      </a:r>
                    </a:p>
                  </a:txBody>
                  <a:tcPr marL="53975" marR="53975" marT="53975" marB="53975"/>
                </a:tc>
                <a:tc>
                  <a:txBody>
                    <a:bodyPr/>
                    <a:lstStyle/>
                    <a:p>
                      <a:pPr>
                        <a:spcBef>
                          <a:spcPts val="300"/>
                        </a:spcBef>
                        <a:spcAft>
                          <a:spcPts val="300"/>
                        </a:spcAft>
                      </a:pPr>
                      <a:r>
                        <a:rPr lang="en-GB" sz="1800" dirty="0">
                          <a:effectLst/>
                          <a:latin typeface="+mj-lt"/>
                          <a:ea typeface="Times New Roman"/>
                          <a:cs typeface="Times New Roman"/>
                        </a:rPr>
                        <a:t>Possible inclusion of a set of high-level over-arching values/principles. Alternatively, reflect those developed and owned by the profession (e.g. Patient Charter’).</a:t>
                      </a:r>
                    </a:p>
                  </a:txBody>
                  <a:tcPr marL="53975" marR="53975" marT="53975" marB="53975"/>
                </a:tc>
              </a:tr>
              <a:tr h="370840">
                <a:tc>
                  <a:txBody>
                    <a:bodyPr/>
                    <a:lstStyle/>
                    <a:p>
                      <a:pPr marL="0" lvl="0" indent="0">
                        <a:spcBef>
                          <a:spcPts val="300"/>
                        </a:spcBef>
                        <a:spcAft>
                          <a:spcPts val="300"/>
                        </a:spcAft>
                        <a:buFont typeface="+mj-lt"/>
                        <a:buNone/>
                        <a:tabLst>
                          <a:tab pos="228600" algn="l"/>
                        </a:tabLst>
                      </a:pPr>
                      <a:r>
                        <a:rPr lang="en-GB" sz="1800" baseline="0" dirty="0" smtClean="0">
                          <a:effectLst/>
                          <a:latin typeface="+mj-lt"/>
                        </a:rPr>
                        <a:t>2</a:t>
                      </a:r>
                      <a:endParaRPr lang="en-GB" sz="1800" dirty="0">
                        <a:effectLst/>
                        <a:latin typeface="+mj-lt"/>
                      </a:endParaRPr>
                    </a:p>
                  </a:txBody>
                  <a:tcPr marL="53975" marR="53975" marT="53975" marB="53975"/>
                </a:tc>
                <a:tc>
                  <a:txBody>
                    <a:bodyPr/>
                    <a:lstStyle/>
                    <a:p>
                      <a:pPr marL="0" lvl="0" indent="0">
                        <a:spcBef>
                          <a:spcPts val="300"/>
                        </a:spcBef>
                        <a:spcAft>
                          <a:spcPts val="300"/>
                        </a:spcAft>
                        <a:buFont typeface="+mj-lt"/>
                        <a:buNone/>
                        <a:tabLst>
                          <a:tab pos="228600" algn="l"/>
                        </a:tabLst>
                      </a:pPr>
                      <a:r>
                        <a:rPr lang="en-GB" sz="1800" dirty="0">
                          <a:effectLst/>
                          <a:latin typeface="+mj-lt"/>
                        </a:rPr>
                        <a:t>Standards</a:t>
                      </a:r>
                    </a:p>
                  </a:txBody>
                  <a:tcPr marL="53975" marR="53975" marT="53975" marB="53975"/>
                </a:tc>
                <a:tc>
                  <a:txBody>
                    <a:bodyPr/>
                    <a:lstStyle/>
                    <a:p>
                      <a:pPr>
                        <a:spcAft>
                          <a:spcPts val="300"/>
                        </a:spcAft>
                      </a:pPr>
                      <a:r>
                        <a:rPr lang="en-GB" sz="1800" dirty="0">
                          <a:effectLst/>
                          <a:latin typeface="+mj-lt"/>
                          <a:ea typeface="Times New Roman"/>
                          <a:cs typeface="Times New Roman"/>
                        </a:rPr>
                        <a:t>The </a:t>
                      </a:r>
                      <a:r>
                        <a:rPr lang="en-GB" sz="1800" dirty="0" smtClean="0">
                          <a:effectLst/>
                          <a:latin typeface="+mj-lt"/>
                          <a:ea typeface="Times New Roman"/>
                          <a:cs typeface="Times New Roman"/>
                        </a:rPr>
                        <a:t>37 Osteopathic Practice</a:t>
                      </a:r>
                      <a:r>
                        <a:rPr lang="en-GB" sz="1800" baseline="0" dirty="0" smtClean="0">
                          <a:effectLst/>
                          <a:latin typeface="+mj-lt"/>
                          <a:ea typeface="Times New Roman"/>
                          <a:cs typeface="Times New Roman"/>
                        </a:rPr>
                        <a:t> Standards – ‘must statements’.</a:t>
                      </a:r>
                      <a:endParaRPr lang="en-GB" sz="1800" dirty="0">
                        <a:effectLst/>
                        <a:latin typeface="+mj-lt"/>
                        <a:ea typeface="Times New Roman"/>
                        <a:cs typeface="Times New Roman"/>
                      </a:endParaRPr>
                    </a:p>
                  </a:txBody>
                  <a:tcPr marL="53975" marR="53975" marT="53975" marB="53975"/>
                </a:tc>
              </a:tr>
              <a:tr h="370840">
                <a:tc>
                  <a:txBody>
                    <a:bodyPr/>
                    <a:lstStyle/>
                    <a:p>
                      <a:pPr marL="0" lvl="0" indent="0">
                        <a:spcBef>
                          <a:spcPts val="300"/>
                        </a:spcBef>
                        <a:spcAft>
                          <a:spcPts val="300"/>
                        </a:spcAft>
                        <a:buFont typeface="+mj-lt"/>
                        <a:buNone/>
                        <a:tabLst>
                          <a:tab pos="228600" algn="l"/>
                        </a:tabLst>
                      </a:pPr>
                      <a:r>
                        <a:rPr lang="en-GB" sz="1800" dirty="0" smtClean="0">
                          <a:effectLst/>
                          <a:latin typeface="+mj-lt"/>
                        </a:rPr>
                        <a:t>3</a:t>
                      </a:r>
                    </a:p>
                  </a:txBody>
                  <a:tcPr marL="53975" marR="53975" marT="53975" marB="53975"/>
                </a:tc>
                <a:tc>
                  <a:txBody>
                    <a:bodyPr/>
                    <a:lstStyle/>
                    <a:p>
                      <a:pPr marL="0" lvl="0" indent="0">
                        <a:spcBef>
                          <a:spcPts val="300"/>
                        </a:spcBef>
                        <a:spcAft>
                          <a:spcPts val="300"/>
                        </a:spcAft>
                        <a:buFont typeface="+mj-lt"/>
                        <a:buNone/>
                        <a:tabLst>
                          <a:tab pos="228600" algn="l"/>
                        </a:tabLst>
                      </a:pPr>
                      <a:r>
                        <a:rPr lang="en-GB" sz="1800" dirty="0">
                          <a:effectLst/>
                          <a:latin typeface="+mj-lt"/>
                        </a:rPr>
                        <a:t>Guidance</a:t>
                      </a:r>
                    </a:p>
                  </a:txBody>
                  <a:tcPr marL="53975" marR="53975" marT="53975" marB="53975"/>
                </a:tc>
                <a:tc>
                  <a:txBody>
                    <a:bodyPr/>
                    <a:lstStyle/>
                    <a:p>
                      <a:pPr>
                        <a:spcAft>
                          <a:spcPts val="300"/>
                        </a:spcAft>
                      </a:pPr>
                      <a:r>
                        <a:rPr lang="en-GB" sz="1800" dirty="0" smtClean="0">
                          <a:effectLst/>
                          <a:latin typeface="+mj-lt"/>
                          <a:ea typeface="Times New Roman"/>
                          <a:cs typeface="Times New Roman"/>
                        </a:rPr>
                        <a:t>Supporting</a:t>
                      </a:r>
                      <a:r>
                        <a:rPr lang="en-GB" sz="1800" baseline="0" dirty="0" smtClean="0">
                          <a:effectLst/>
                          <a:latin typeface="+mj-lt"/>
                          <a:ea typeface="Times New Roman"/>
                          <a:cs typeface="Times New Roman"/>
                        </a:rPr>
                        <a:t> information that helps to underpin the Standards.</a:t>
                      </a:r>
                      <a:endParaRPr lang="en-GB" sz="1800" dirty="0">
                        <a:effectLst/>
                        <a:latin typeface="+mj-lt"/>
                        <a:ea typeface="Times New Roman"/>
                        <a:cs typeface="Times New Roman"/>
                      </a:endParaRPr>
                    </a:p>
                  </a:txBody>
                  <a:tcPr marL="53975" marR="53975" marT="53975" marB="53975"/>
                </a:tc>
              </a:tr>
              <a:tr h="370840">
                <a:tc>
                  <a:txBody>
                    <a:bodyPr/>
                    <a:lstStyle/>
                    <a:p>
                      <a:pPr marL="0" lvl="0" indent="0">
                        <a:spcBef>
                          <a:spcPts val="300"/>
                        </a:spcBef>
                        <a:spcAft>
                          <a:spcPts val="300"/>
                        </a:spcAft>
                        <a:buFont typeface="+mj-lt"/>
                        <a:buNone/>
                        <a:tabLst>
                          <a:tab pos="228600" algn="l"/>
                        </a:tabLst>
                      </a:pPr>
                      <a:r>
                        <a:rPr lang="en-GB" sz="1800" dirty="0" smtClean="0">
                          <a:effectLst/>
                          <a:latin typeface="+mj-lt"/>
                        </a:rPr>
                        <a:t>4</a:t>
                      </a:r>
                      <a:endParaRPr lang="en-GB" sz="1800" dirty="0">
                        <a:effectLst/>
                        <a:latin typeface="+mj-lt"/>
                      </a:endParaRPr>
                    </a:p>
                  </a:txBody>
                  <a:tcPr marL="53975" marR="53975" marT="53975" marB="53975"/>
                </a:tc>
                <a:tc>
                  <a:txBody>
                    <a:bodyPr/>
                    <a:lstStyle/>
                    <a:p>
                      <a:pPr marL="0" lvl="0" indent="0">
                        <a:spcBef>
                          <a:spcPts val="300"/>
                        </a:spcBef>
                        <a:spcAft>
                          <a:spcPts val="300"/>
                        </a:spcAft>
                        <a:buFont typeface="+mj-lt"/>
                        <a:buNone/>
                        <a:tabLst>
                          <a:tab pos="228600" algn="l"/>
                        </a:tabLst>
                      </a:pPr>
                      <a:r>
                        <a:rPr lang="en-GB" sz="1800" dirty="0">
                          <a:effectLst/>
                          <a:latin typeface="+mj-lt"/>
                        </a:rPr>
                        <a:t>Learning </a:t>
                      </a:r>
                      <a:r>
                        <a:rPr lang="en-GB" sz="1800" dirty="0" smtClean="0">
                          <a:effectLst/>
                          <a:latin typeface="+mj-lt"/>
                        </a:rPr>
                        <a:t>resources/ decision making resources</a:t>
                      </a:r>
                      <a:endParaRPr lang="en-GB" sz="1800" dirty="0">
                        <a:effectLst/>
                        <a:latin typeface="+mj-lt"/>
                      </a:endParaRPr>
                    </a:p>
                  </a:txBody>
                  <a:tcPr marL="53975" marR="53975" marT="53975" marB="53975"/>
                </a:tc>
                <a:tc>
                  <a:txBody>
                    <a:bodyPr/>
                    <a:lstStyle/>
                    <a:p>
                      <a:pPr>
                        <a:spcAft>
                          <a:spcPts val="300"/>
                        </a:spcAft>
                      </a:pPr>
                      <a:r>
                        <a:rPr lang="en-GB" sz="1800" dirty="0" smtClean="0">
                          <a:effectLst/>
                          <a:latin typeface="+mj-lt"/>
                          <a:ea typeface="Times New Roman"/>
                          <a:cs typeface="Times New Roman"/>
                        </a:rPr>
                        <a:t>Communication and engagement</a:t>
                      </a:r>
                      <a:r>
                        <a:rPr lang="en-GB" sz="1800" baseline="0" dirty="0" smtClean="0">
                          <a:effectLst/>
                          <a:latin typeface="+mj-lt"/>
                          <a:ea typeface="Times New Roman"/>
                          <a:cs typeface="Times New Roman"/>
                        </a:rPr>
                        <a:t> and including: </a:t>
                      </a:r>
                      <a:r>
                        <a:rPr lang="en-GB" sz="1800" dirty="0" smtClean="0">
                          <a:effectLst/>
                          <a:latin typeface="+mj-lt"/>
                          <a:ea typeface="Times New Roman"/>
                          <a:cs typeface="Times New Roman"/>
                        </a:rPr>
                        <a:t>material </a:t>
                      </a:r>
                      <a:r>
                        <a:rPr lang="en-GB" sz="1800" dirty="0">
                          <a:effectLst/>
                          <a:latin typeface="+mj-lt"/>
                          <a:ea typeface="Times New Roman"/>
                          <a:cs typeface="Times New Roman"/>
                        </a:rPr>
                        <a:t>explicitly linked to the OPS, providing more explicit explanation of why standards are in </a:t>
                      </a:r>
                      <a:r>
                        <a:rPr lang="en-GB" sz="1800" dirty="0" smtClean="0">
                          <a:effectLst/>
                          <a:latin typeface="+mj-lt"/>
                          <a:ea typeface="Times New Roman"/>
                          <a:cs typeface="Times New Roman"/>
                        </a:rPr>
                        <a:t>place,</a:t>
                      </a:r>
                      <a:r>
                        <a:rPr lang="en-GB" sz="1800" baseline="0" dirty="0" smtClean="0">
                          <a:effectLst/>
                          <a:latin typeface="+mj-lt"/>
                          <a:ea typeface="Times New Roman"/>
                          <a:cs typeface="Times New Roman"/>
                        </a:rPr>
                        <a:t> and contextual material about </a:t>
                      </a:r>
                      <a:r>
                        <a:rPr lang="en-GB" sz="1800" dirty="0" smtClean="0">
                          <a:effectLst/>
                          <a:latin typeface="+mj-lt"/>
                          <a:ea typeface="Times New Roman"/>
                          <a:cs typeface="Times New Roman"/>
                        </a:rPr>
                        <a:t>how </a:t>
                      </a:r>
                      <a:r>
                        <a:rPr lang="en-GB" sz="1800" dirty="0">
                          <a:effectLst/>
                          <a:latin typeface="+mj-lt"/>
                          <a:ea typeface="Times New Roman"/>
                          <a:cs typeface="Times New Roman"/>
                        </a:rPr>
                        <a:t>they apply in practice. </a:t>
                      </a:r>
                      <a:r>
                        <a:rPr lang="en-GB" sz="1800" dirty="0" smtClean="0">
                          <a:effectLst/>
                          <a:latin typeface="+mj-lt"/>
                          <a:ea typeface="Times New Roman"/>
                          <a:cs typeface="Times New Roman"/>
                        </a:rPr>
                        <a:t>Decision</a:t>
                      </a:r>
                      <a:r>
                        <a:rPr lang="en-GB" sz="1800" baseline="0" dirty="0" smtClean="0">
                          <a:effectLst/>
                          <a:latin typeface="+mj-lt"/>
                          <a:ea typeface="Times New Roman"/>
                          <a:cs typeface="Times New Roman"/>
                        </a:rPr>
                        <a:t> making frameworks to support professional judgement</a:t>
                      </a:r>
                      <a:r>
                        <a:rPr lang="en-GB" sz="1800" dirty="0" smtClean="0">
                          <a:effectLst/>
                          <a:latin typeface="+mj-lt"/>
                          <a:ea typeface="Times New Roman"/>
                          <a:cs typeface="Times New Roman"/>
                        </a:rPr>
                        <a:t>.</a:t>
                      </a:r>
                      <a:endParaRPr lang="en-GB" sz="1800" dirty="0">
                        <a:effectLst/>
                        <a:latin typeface="+mj-lt"/>
                        <a:ea typeface="Times New Roman"/>
                        <a:cs typeface="Times New Roman"/>
                      </a:endParaRPr>
                    </a:p>
                  </a:txBody>
                  <a:tcPr marL="53975" marR="53975" marT="53975" marB="53975"/>
                </a:tc>
              </a:tr>
            </a:tbl>
          </a:graphicData>
        </a:graphic>
      </p:graphicFrame>
    </p:spTree>
    <p:extLst>
      <p:ext uri="{BB962C8B-B14F-4D97-AF65-F5344CB8AC3E}">
        <p14:creationId xmlns:p14="http://schemas.microsoft.com/office/powerpoint/2010/main" val="277066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2464</TotalTime>
  <Words>2166</Words>
  <Application>Microsoft Office PowerPoint</Application>
  <PresentationFormat>On-screen Show (4:3)</PresentationFormat>
  <Paragraphs>138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Values, standards and the real world: regulation in context</vt:lpstr>
      <vt:lpstr>Aims of session</vt:lpstr>
      <vt:lpstr>What do we think is the problem?</vt:lpstr>
      <vt:lpstr>Chronology of regulation</vt:lpstr>
      <vt:lpstr>What is regulation?</vt:lpstr>
      <vt:lpstr>Redefining regulation</vt:lpstr>
      <vt:lpstr>Redefining regulation</vt:lpstr>
      <vt:lpstr>Learning from other research</vt:lpstr>
      <vt:lpstr>Redefining standards</vt:lpstr>
      <vt:lpstr>Understanding values/next steps</vt:lpstr>
      <vt:lpstr>Questions for consideration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Walker (General Osteopathic Council)</dc:creator>
  <cp:lastModifiedBy>Douglas Bilton</cp:lastModifiedBy>
  <cp:revision>143</cp:revision>
  <cp:lastPrinted>2016-03-09T09:17:46Z</cp:lastPrinted>
  <dcterms:created xsi:type="dcterms:W3CDTF">2009-03-03T12:03:38Z</dcterms:created>
  <dcterms:modified xsi:type="dcterms:W3CDTF">2016-05-13T12:31:10Z</dcterms:modified>
</cp:coreProperties>
</file>