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4" r:id="rId3"/>
    <p:sldMasterId id="2147483666" r:id="rId4"/>
  </p:sldMasterIdLst>
  <p:notesMasterIdLst>
    <p:notesMasterId r:id="rId24"/>
  </p:notesMasterIdLst>
  <p:handoutMasterIdLst>
    <p:handoutMasterId r:id="rId25"/>
  </p:handoutMasterIdLst>
  <p:sldIdLst>
    <p:sldId id="256" r:id="rId5"/>
    <p:sldId id="468" r:id="rId6"/>
    <p:sldId id="359" r:id="rId7"/>
    <p:sldId id="435" r:id="rId8"/>
    <p:sldId id="434" r:id="rId9"/>
    <p:sldId id="466" r:id="rId10"/>
    <p:sldId id="467" r:id="rId11"/>
    <p:sldId id="447" r:id="rId12"/>
    <p:sldId id="442" r:id="rId13"/>
    <p:sldId id="469" r:id="rId14"/>
    <p:sldId id="439" r:id="rId15"/>
    <p:sldId id="470" r:id="rId16"/>
    <p:sldId id="474" r:id="rId17"/>
    <p:sldId id="438" r:id="rId18"/>
    <p:sldId id="471" r:id="rId19"/>
    <p:sldId id="475" r:id="rId20"/>
    <p:sldId id="477" r:id="rId21"/>
    <p:sldId id="478" r:id="rId22"/>
    <p:sldId id="479" r:id="rId23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D56"/>
    <a:srgbClr val="7C2B83"/>
    <a:srgbClr val="C1D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78877" autoAdjust="0"/>
  </p:normalViewPr>
  <p:slideViewPr>
    <p:cSldViewPr snapToGrid="0" snapToObjects="1">
      <p:cViewPr varScale="1">
        <p:scale>
          <a:sx n="72" d="100"/>
          <a:sy n="72" d="100"/>
        </p:scale>
        <p:origin x="157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78"/>
    </p:cViewPr>
  </p:sorterViewPr>
  <p:notesViewPr>
    <p:cSldViewPr snapToGrid="0" snapToObjects="1">
      <p:cViewPr varScale="1">
        <p:scale>
          <a:sx n="73" d="100"/>
          <a:sy n="73" d="100"/>
        </p:scale>
        <p:origin x="-2136" y="-108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05AD3-C6C2-4B11-859E-62EEF3E8C254}" type="doc">
      <dgm:prSet loTypeId="urn:microsoft.com/office/officeart/2005/8/layout/default#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43DC23F8-7FA9-439A-962E-8A6FD90AC8C5}">
      <dgm:prSet phldrT="[Text]"/>
      <dgm:spPr/>
      <dgm:t>
        <a:bodyPr/>
        <a:lstStyle/>
        <a:p>
          <a:r>
            <a:rPr lang="en-GB" dirty="0" smtClean="0"/>
            <a:t>Finding: Voluntary restrictions more effective</a:t>
          </a:r>
        </a:p>
        <a:p>
          <a:r>
            <a:rPr lang="en-GB" dirty="0" smtClean="0"/>
            <a:t>Response: How to increase consensual outcomes</a:t>
          </a:r>
          <a:endParaRPr lang="en-GB" dirty="0"/>
        </a:p>
      </dgm:t>
    </dgm:pt>
    <dgm:pt modelId="{E92C4268-7E36-45D8-84B4-E831C11062DF}" type="parTrans" cxnId="{903E1168-1F1F-4EAB-9524-BED976EE9C52}">
      <dgm:prSet/>
      <dgm:spPr/>
      <dgm:t>
        <a:bodyPr/>
        <a:lstStyle/>
        <a:p>
          <a:endParaRPr lang="en-GB"/>
        </a:p>
      </dgm:t>
    </dgm:pt>
    <dgm:pt modelId="{E7A7BCFB-81AC-4932-A626-AFCC2E80FF21}" type="sibTrans" cxnId="{903E1168-1F1F-4EAB-9524-BED976EE9C52}">
      <dgm:prSet/>
      <dgm:spPr/>
      <dgm:t>
        <a:bodyPr/>
        <a:lstStyle/>
        <a:p>
          <a:endParaRPr lang="en-GB"/>
        </a:p>
      </dgm:t>
    </dgm:pt>
    <dgm:pt modelId="{CDEB6680-65E9-4B97-9EF6-3A6AA7CCA837}">
      <dgm:prSet phldrT="[Text]"/>
      <dgm:spPr/>
      <dgm:t>
        <a:bodyPr/>
        <a:lstStyle/>
        <a:p>
          <a:r>
            <a:rPr lang="en-GB" altLang="en-US" dirty="0" smtClean="0"/>
            <a:t>Finding: Some restrictions make it difficult for doctors to remediate</a:t>
          </a:r>
        </a:p>
        <a:p>
          <a:r>
            <a:rPr lang="en-GB" altLang="en-US" dirty="0" smtClean="0"/>
            <a:t>Response: Our experience and the challenges</a:t>
          </a:r>
        </a:p>
      </dgm:t>
    </dgm:pt>
    <dgm:pt modelId="{D0DEB4D2-5838-4D76-B4CC-61BCA77FBAC8}" type="parTrans" cxnId="{26D29891-580C-4CC0-8DD9-D0854CFAEF9B}">
      <dgm:prSet/>
      <dgm:spPr/>
      <dgm:t>
        <a:bodyPr/>
        <a:lstStyle/>
        <a:p>
          <a:endParaRPr lang="en-GB"/>
        </a:p>
      </dgm:t>
    </dgm:pt>
    <dgm:pt modelId="{9F896E6D-014C-491A-A889-6E6289CC4CD7}" type="sibTrans" cxnId="{26D29891-580C-4CC0-8DD9-D0854CFAEF9B}">
      <dgm:prSet/>
      <dgm:spPr/>
      <dgm:t>
        <a:bodyPr/>
        <a:lstStyle/>
        <a:p>
          <a:endParaRPr lang="en-GB"/>
        </a:p>
      </dgm:t>
    </dgm:pt>
    <dgm:pt modelId="{4A28F078-B0DA-473D-B129-409E5E03B2A6}">
      <dgm:prSet phldrT="[Text]"/>
      <dgm:spPr/>
      <dgm:t>
        <a:bodyPr/>
        <a:lstStyle/>
        <a:p>
          <a:r>
            <a:rPr lang="en-GB" altLang="en-US" dirty="0" smtClean="0"/>
            <a:t>Finding: Warnings can have a disproportionate impact</a:t>
          </a:r>
        </a:p>
        <a:p>
          <a:r>
            <a:rPr lang="en-GB" altLang="en-US" dirty="0" smtClean="0"/>
            <a:t>Response: Our plans to introduce a more proportionate approach</a:t>
          </a:r>
        </a:p>
      </dgm:t>
    </dgm:pt>
    <dgm:pt modelId="{B6253D5F-355E-4CC9-A069-F0A39CD0E485}" type="parTrans" cxnId="{38A4ABED-5638-44F2-A22C-B01AD0346455}">
      <dgm:prSet/>
      <dgm:spPr/>
      <dgm:t>
        <a:bodyPr/>
        <a:lstStyle/>
        <a:p>
          <a:endParaRPr lang="en-GB"/>
        </a:p>
      </dgm:t>
    </dgm:pt>
    <dgm:pt modelId="{B8424F48-83DC-433E-B3CC-94A46189ABC5}" type="sibTrans" cxnId="{38A4ABED-5638-44F2-A22C-B01AD0346455}">
      <dgm:prSet/>
      <dgm:spPr/>
      <dgm:t>
        <a:bodyPr/>
        <a:lstStyle/>
        <a:p>
          <a:endParaRPr lang="en-GB"/>
        </a:p>
      </dgm:t>
    </dgm:pt>
    <dgm:pt modelId="{8F5E152E-3CED-4BCF-A3A8-274D37C86FA3}" type="pres">
      <dgm:prSet presAssocID="{45305AD3-C6C2-4B11-859E-62EEF3E8C2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9606F0F-7971-4D0F-AFEA-7D2E1E431BFF}" type="pres">
      <dgm:prSet presAssocID="{43DC23F8-7FA9-439A-962E-8A6FD90AC8C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49C94A-A613-4CB0-B6DF-6E61047C449F}" type="pres">
      <dgm:prSet presAssocID="{E7A7BCFB-81AC-4932-A626-AFCC2E80FF21}" presName="sibTrans" presStyleCnt="0"/>
      <dgm:spPr/>
    </dgm:pt>
    <dgm:pt modelId="{708CBEB7-CF63-4F54-A3D3-F3F8BDF26A7F}" type="pres">
      <dgm:prSet presAssocID="{CDEB6680-65E9-4B97-9EF6-3A6AA7CCA83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143418-3A78-4EFB-9643-D1549380E800}" type="pres">
      <dgm:prSet presAssocID="{9F896E6D-014C-491A-A889-6E6289CC4CD7}" presName="sibTrans" presStyleCnt="0"/>
      <dgm:spPr/>
    </dgm:pt>
    <dgm:pt modelId="{5F3F3961-4B2F-4966-AEFC-B5BD5165221E}" type="pres">
      <dgm:prSet presAssocID="{4A28F078-B0DA-473D-B129-409E5E03B2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CB6AB11-229A-4021-886A-13615AF53076}" type="presOf" srcId="{CDEB6680-65E9-4B97-9EF6-3A6AA7CCA837}" destId="{708CBEB7-CF63-4F54-A3D3-F3F8BDF26A7F}" srcOrd="0" destOrd="0" presId="urn:microsoft.com/office/officeart/2005/8/layout/default#1"/>
    <dgm:cxn modelId="{26D29891-580C-4CC0-8DD9-D0854CFAEF9B}" srcId="{45305AD3-C6C2-4B11-859E-62EEF3E8C254}" destId="{CDEB6680-65E9-4B97-9EF6-3A6AA7CCA837}" srcOrd="1" destOrd="0" parTransId="{D0DEB4D2-5838-4D76-B4CC-61BCA77FBAC8}" sibTransId="{9F896E6D-014C-491A-A889-6E6289CC4CD7}"/>
    <dgm:cxn modelId="{401FBA68-2BAE-4372-A8FB-6B10AF88F80C}" type="presOf" srcId="{43DC23F8-7FA9-439A-962E-8A6FD90AC8C5}" destId="{79606F0F-7971-4D0F-AFEA-7D2E1E431BFF}" srcOrd="0" destOrd="0" presId="urn:microsoft.com/office/officeart/2005/8/layout/default#1"/>
    <dgm:cxn modelId="{38A4ABED-5638-44F2-A22C-B01AD0346455}" srcId="{45305AD3-C6C2-4B11-859E-62EEF3E8C254}" destId="{4A28F078-B0DA-473D-B129-409E5E03B2A6}" srcOrd="2" destOrd="0" parTransId="{B6253D5F-355E-4CC9-A069-F0A39CD0E485}" sibTransId="{B8424F48-83DC-433E-B3CC-94A46189ABC5}"/>
    <dgm:cxn modelId="{077434EC-9188-4A1E-B7CE-9AA9C60F3492}" type="presOf" srcId="{45305AD3-C6C2-4B11-859E-62EEF3E8C254}" destId="{8F5E152E-3CED-4BCF-A3A8-274D37C86FA3}" srcOrd="0" destOrd="0" presId="urn:microsoft.com/office/officeart/2005/8/layout/default#1"/>
    <dgm:cxn modelId="{8539C3D1-D704-4FB3-8D07-2CCBCFC9D727}" type="presOf" srcId="{4A28F078-B0DA-473D-B129-409E5E03B2A6}" destId="{5F3F3961-4B2F-4966-AEFC-B5BD5165221E}" srcOrd="0" destOrd="0" presId="urn:microsoft.com/office/officeart/2005/8/layout/default#1"/>
    <dgm:cxn modelId="{903E1168-1F1F-4EAB-9524-BED976EE9C52}" srcId="{45305AD3-C6C2-4B11-859E-62EEF3E8C254}" destId="{43DC23F8-7FA9-439A-962E-8A6FD90AC8C5}" srcOrd="0" destOrd="0" parTransId="{E92C4268-7E36-45D8-84B4-E831C11062DF}" sibTransId="{E7A7BCFB-81AC-4932-A626-AFCC2E80FF21}"/>
    <dgm:cxn modelId="{3A3C8BE6-2AC2-42DA-8D69-72535DF41B8E}" type="presParOf" srcId="{8F5E152E-3CED-4BCF-A3A8-274D37C86FA3}" destId="{79606F0F-7971-4D0F-AFEA-7D2E1E431BFF}" srcOrd="0" destOrd="0" presId="urn:microsoft.com/office/officeart/2005/8/layout/default#1"/>
    <dgm:cxn modelId="{BB364A51-B765-4306-A185-2018120E0A14}" type="presParOf" srcId="{8F5E152E-3CED-4BCF-A3A8-274D37C86FA3}" destId="{2149C94A-A613-4CB0-B6DF-6E61047C449F}" srcOrd="1" destOrd="0" presId="urn:microsoft.com/office/officeart/2005/8/layout/default#1"/>
    <dgm:cxn modelId="{79CA1129-FEC2-4749-8A73-1544F30DDA70}" type="presParOf" srcId="{8F5E152E-3CED-4BCF-A3A8-274D37C86FA3}" destId="{708CBEB7-CF63-4F54-A3D3-F3F8BDF26A7F}" srcOrd="2" destOrd="0" presId="urn:microsoft.com/office/officeart/2005/8/layout/default#1"/>
    <dgm:cxn modelId="{1910299F-CEA3-4FC5-9411-05B89B5A1B49}" type="presParOf" srcId="{8F5E152E-3CED-4BCF-A3A8-274D37C86FA3}" destId="{42143418-3A78-4EFB-9643-D1549380E800}" srcOrd="3" destOrd="0" presId="urn:microsoft.com/office/officeart/2005/8/layout/default#1"/>
    <dgm:cxn modelId="{32AA037B-7143-407F-92E7-60E15F11AE12}" type="presParOf" srcId="{8F5E152E-3CED-4BCF-A3A8-274D37C86FA3}" destId="{5F3F3961-4B2F-4966-AEFC-B5BD5165221E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896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896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C4AC927B-DEF0-4F7B-B70F-7987373EB7E2}" type="datetimeFigureOut">
              <a:rPr lang="en-GB" smtClean="0"/>
              <a:pPr/>
              <a:t>13/05/2016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724"/>
            <a:ext cx="2972547" cy="49896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9446724"/>
            <a:ext cx="2972547" cy="49896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74308A6E-8B23-4DD0-8F92-9B7A03BE26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648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28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8BED38F2-1ED6-4296-9DE9-92239E9CFB1B}" type="datetimeFigureOut">
              <a:rPr lang="en-GB" smtClean="0"/>
              <a:pPr/>
              <a:t>13/05/2016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202"/>
            <a:ext cx="5486400" cy="4475559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728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88103301-1BF8-40CF-A6A1-6EA53170EC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9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03301-1BF8-40CF-A6A1-6EA53170EC5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079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03301-1BF8-40CF-A6A1-6EA53170EC5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623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03301-1BF8-40CF-A6A1-6EA53170EC5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623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03301-1BF8-40CF-A6A1-6EA53170EC5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927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03301-1BF8-40CF-A6A1-6EA53170EC5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502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03301-1BF8-40CF-A6A1-6EA53170EC5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11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03301-1BF8-40CF-A6A1-6EA53170EC5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024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Doctors had cases between 2006-2013.</a:t>
            </a:r>
          </a:p>
          <a:p>
            <a:r>
              <a:rPr lang="en-GB" sz="1200" dirty="0" smtClean="0"/>
              <a:t>So, current developments and recent changes were, therefore, not known or recognised.</a:t>
            </a:r>
          </a:p>
          <a:p>
            <a:r>
              <a:rPr lang="en-GB" sz="1200" dirty="0" smtClean="0"/>
              <a:t>Many suggested improvements relate to the FtP process itself (covered in our report.)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D0A0-E6F9-4BF4-B6B5-FFD71863658E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044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FC327-8BDF-434A-B2FE-92E67DCEF1AE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6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03301-1BF8-40CF-A6A1-6EA53170EC5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614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03301-1BF8-40CF-A6A1-6EA53170EC5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03301-1BF8-40CF-A6A1-6EA53170EC5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69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03301-1BF8-40CF-A6A1-6EA53170EC5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96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03301-1BF8-40CF-A6A1-6EA53170EC5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40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03301-1BF8-40CF-A6A1-6EA53170EC5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584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03301-1BF8-40CF-A6A1-6EA53170EC5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658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03301-1BF8-40CF-A6A1-6EA53170EC5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969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03301-1BF8-40CF-A6A1-6EA53170EC5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714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03301-1BF8-40CF-A6A1-6EA53170EC5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57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C06F-8D17-AD48-9536-B50E24863B29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5571-BBC6-E645-B338-B6292CA34D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28654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rgbClr val="FCBD56"/>
              </a:solidFill>
              <a:latin typeface="Gochi Hand"/>
              <a:cs typeface="Gochi Hand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685800" y="4647731"/>
            <a:ext cx="6900648" cy="77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CR-logo-240dpi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65" y="265851"/>
            <a:ext cx="3331074" cy="156770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786232"/>
            <a:ext cx="9144000" cy="1071768"/>
          </a:xfrm>
          <a:prstGeom prst="rect">
            <a:avLst/>
          </a:prstGeom>
          <a:solidFill>
            <a:srgbClr val="7C2B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7" y="6075259"/>
            <a:ext cx="72977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62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-logo-240dpi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59" y="6024211"/>
            <a:ext cx="1357024" cy="63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8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1574"/>
            <a:ext cx="8229600" cy="1143000"/>
          </a:xfrm>
        </p:spPr>
        <p:txBody>
          <a:bodyPr/>
          <a:lstStyle>
            <a:lvl1pPr algn="l">
              <a:defRPr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 descr="CR-logo-240dpi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59" y="6024211"/>
            <a:ext cx="1357024" cy="63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4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CBD56"/>
              </a:buClr>
              <a:buFont typeface="Arial" panose="020B0604020202020204" pitchFamily="34" charset="0"/>
              <a:buChar char="•"/>
              <a:defRPr sz="200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C1DE9F"/>
              </a:buClr>
              <a:buFont typeface="Arial" panose="020B0604020202020204" pitchFamily="34" charset="0"/>
              <a:buChar char="•"/>
              <a:defRPr sz="180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pic>
        <p:nvPicPr>
          <p:cNvPr id="8" name="Picture 7" descr="CR-logo-240dpi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59" y="6024211"/>
            <a:ext cx="1357024" cy="63865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934712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CBD56"/>
              </a:buClr>
              <a:buFont typeface="Arial" panose="020B0604020202020204" pitchFamily="34" charset="0"/>
              <a:buChar char="•"/>
              <a:defRPr sz="200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C1DE9F"/>
              </a:buClr>
              <a:buFont typeface="Arial" panose="020B0604020202020204" pitchFamily="34" charset="0"/>
              <a:buChar char="•"/>
              <a:defRPr sz="180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354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C06F-8D17-AD48-9536-B50E24863B29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5571-BBC6-E645-B338-B6292CA34D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8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236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5" y="2132856"/>
            <a:ext cx="4608512" cy="7921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Patient Liaison Service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2996952"/>
            <a:ext cx="4608512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Operational overview</a:t>
            </a:r>
          </a:p>
        </p:txBody>
      </p:sp>
      <p:pic>
        <p:nvPicPr>
          <p:cNvPr id="5" name="Picture 4" descr="GMC+STRAP_WHITE_MA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48680"/>
            <a:ext cx="1614112" cy="1390620"/>
          </a:xfrm>
          <a:prstGeom prst="rect">
            <a:avLst/>
          </a:prstGeom>
        </p:spPr>
      </p:pic>
      <p:pic>
        <p:nvPicPr>
          <p:cNvPr id="6" name="Picture 5" descr="strapline 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89240"/>
            <a:ext cx="3886200" cy="3429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021288"/>
            <a:ext cx="449999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E3A50-BF49-4D28-89DF-A138E446CB99}" type="datetimeFigureOut">
              <a:rPr lang="en-GB">
                <a:solidFill>
                  <a:srgbClr val="000000"/>
                </a:solidFill>
              </a:rPr>
              <a:pPr/>
              <a:t>13/05/2016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B9B7-E1B9-43E0-B346-DA4311514FC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9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E3A50-BF49-4D28-89DF-A138E446CB99}" type="datetimeFigureOut">
              <a:rPr lang="en-GB">
                <a:solidFill>
                  <a:srgbClr val="000000"/>
                </a:solidFill>
              </a:rPr>
              <a:pPr/>
              <a:t>13/05/2016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B9B7-E1B9-43E0-B346-DA4311514FC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9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8C06F-8D17-AD48-9536-B50E24863B29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05571-BBC6-E645-B338-B6292CA34D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0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6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0813" y="476672"/>
            <a:ext cx="7161212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4425" y="1438275"/>
            <a:ext cx="7018338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630BBF7-7D0B-4C6A-B855-F171F2B0115C}" type="datetimeFigureOut">
              <a:rPr lang="en-GB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13/05/2016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1631C49-7819-4A26-85DF-882786767692}" type="slidenum">
              <a:rPr lang="en-GB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8763" y="1047750"/>
            <a:ext cx="7043737" cy="1588"/>
          </a:xfrm>
          <a:prstGeom prst="line">
            <a:avLst/>
          </a:prstGeom>
          <a:ln w="38100" cap="flat" cmpd="sng" algn="ctr">
            <a:solidFill>
              <a:srgbClr val="0E28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04" name="Straight Connector 10"/>
          <p:cNvCxnSpPr>
            <a:cxnSpLocks noChangeShapeType="1"/>
          </p:cNvCxnSpPr>
          <p:nvPr userDrawn="1"/>
        </p:nvCxnSpPr>
        <p:spPr bwMode="auto">
          <a:xfrm>
            <a:off x="517525" y="1046163"/>
            <a:ext cx="904875" cy="3175"/>
          </a:xfrm>
          <a:prstGeom prst="line">
            <a:avLst/>
          </a:prstGeom>
          <a:noFill/>
          <a:ln w="38100">
            <a:solidFill>
              <a:srgbClr val="30A5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705" name="Picture 6" descr="GMCLogo no strap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237288"/>
            <a:ext cx="5476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17525" y="6078538"/>
            <a:ext cx="8054975" cy="1587"/>
          </a:xfrm>
          <a:prstGeom prst="line">
            <a:avLst/>
          </a:prstGeom>
          <a:noFill/>
          <a:ln w="9525">
            <a:solidFill>
              <a:srgbClr val="30A5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0813" y="476672"/>
            <a:ext cx="7161212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4425" y="1438275"/>
            <a:ext cx="7018338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630BBF7-7D0B-4C6A-B855-F171F2B0115C}" type="datetimeFigureOut">
              <a:rPr lang="en-GB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13/05/2016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1631C49-7819-4A26-85DF-882786767692}" type="slidenum">
              <a:rPr lang="en-GB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8763" y="1047750"/>
            <a:ext cx="7043737" cy="1588"/>
          </a:xfrm>
          <a:prstGeom prst="line">
            <a:avLst/>
          </a:prstGeom>
          <a:ln w="38100" cap="flat" cmpd="sng" algn="ctr">
            <a:solidFill>
              <a:srgbClr val="0E28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04" name="Straight Connector 10"/>
          <p:cNvCxnSpPr>
            <a:cxnSpLocks noChangeShapeType="1"/>
          </p:cNvCxnSpPr>
          <p:nvPr userDrawn="1"/>
        </p:nvCxnSpPr>
        <p:spPr bwMode="auto">
          <a:xfrm>
            <a:off x="517525" y="1046163"/>
            <a:ext cx="904875" cy="3175"/>
          </a:xfrm>
          <a:prstGeom prst="line">
            <a:avLst/>
          </a:prstGeom>
          <a:noFill/>
          <a:ln w="38100">
            <a:solidFill>
              <a:srgbClr val="30A5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705" name="Picture 6" descr="GMCLogo no strap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237288"/>
            <a:ext cx="5476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17525" y="6078538"/>
            <a:ext cx="8054975" cy="1587"/>
          </a:xfrm>
          <a:prstGeom prst="line">
            <a:avLst/>
          </a:prstGeom>
          <a:noFill/>
          <a:ln w="9525">
            <a:solidFill>
              <a:srgbClr val="30A5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0813" y="476672"/>
            <a:ext cx="7161212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4425" y="1438275"/>
            <a:ext cx="7018338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630BBF7-7D0B-4C6A-B855-F171F2B0115C}" type="datetimeFigureOut">
              <a:rPr lang="en-GB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13/05/2016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1631C49-7819-4A26-85DF-882786767692}" type="slidenum">
              <a:rPr lang="en-GB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8763" y="1047750"/>
            <a:ext cx="7043737" cy="1588"/>
          </a:xfrm>
          <a:prstGeom prst="line">
            <a:avLst/>
          </a:prstGeom>
          <a:ln w="38100" cap="flat" cmpd="sng" algn="ctr">
            <a:solidFill>
              <a:srgbClr val="0E28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04" name="Straight Connector 10"/>
          <p:cNvCxnSpPr>
            <a:cxnSpLocks noChangeShapeType="1"/>
          </p:cNvCxnSpPr>
          <p:nvPr userDrawn="1"/>
        </p:nvCxnSpPr>
        <p:spPr bwMode="auto">
          <a:xfrm>
            <a:off x="517525" y="1046163"/>
            <a:ext cx="904875" cy="3175"/>
          </a:xfrm>
          <a:prstGeom prst="line">
            <a:avLst/>
          </a:prstGeom>
          <a:noFill/>
          <a:ln w="38100">
            <a:solidFill>
              <a:srgbClr val="30A5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705" name="Picture 6" descr="GMCLogo no strap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237288"/>
            <a:ext cx="5476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17525" y="6078538"/>
            <a:ext cx="8054975" cy="1587"/>
          </a:xfrm>
          <a:prstGeom prst="line">
            <a:avLst/>
          </a:prstGeom>
          <a:noFill/>
          <a:ln w="9525">
            <a:solidFill>
              <a:srgbClr val="30A5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865437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effects of having restrictions on practice or warnings</a:t>
            </a:r>
            <a:br>
              <a:rPr lang="en-US" dirty="0" smtClean="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solidFill>
                <a:srgbClr val="FCB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4647731"/>
            <a:ext cx="6900648" cy="774786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dirty="0" smtClean="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en-US" sz="2400" baseline="30000" dirty="0" smtClean="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400" dirty="0" smtClean="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March 2016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708" y="744332"/>
            <a:ext cx="9272588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63" y="-35777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 tangled web</a:t>
            </a:r>
            <a:endParaRPr lang="en-GB" dirty="0"/>
          </a:p>
        </p:txBody>
      </p:sp>
      <p:pic>
        <p:nvPicPr>
          <p:cNvPr id="1026" name="Picture 2" descr="C:\Users\Owner\AppData\Local\Microsoft\Windows\Temporary Internet Files\Content.IE5\F706W9MR\spider-web-308518_64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24" y="1030975"/>
            <a:ext cx="5549924" cy="548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76954" y="3092457"/>
            <a:ext cx="2203939" cy="867661"/>
          </a:xfrm>
          <a:prstGeom prst="rect">
            <a:avLst/>
          </a:prstGeom>
          <a:solidFill>
            <a:srgbClr val="7C2B83"/>
          </a:solidFill>
          <a:ln>
            <a:solidFill>
              <a:srgbClr val="7C2B8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 in </a:t>
            </a:r>
          </a:p>
          <a:p>
            <a:pPr algn="ctr"/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behaviour?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4031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Short term impacts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35595" y="2014467"/>
            <a:ext cx="4038600" cy="1924376"/>
          </a:xfrm>
        </p:spPr>
        <p:txBody>
          <a:bodyPr/>
          <a:lstStyle/>
          <a:p>
            <a:r>
              <a:rPr lang="en-GB" dirty="0" smtClean="0"/>
              <a:t>More likely to reflect (those with restrictions.)</a:t>
            </a:r>
          </a:p>
          <a:p>
            <a:r>
              <a:rPr lang="en-GB" dirty="0" smtClean="0"/>
              <a:t>Excessively cautious.</a:t>
            </a:r>
          </a:p>
          <a:p>
            <a:r>
              <a:rPr lang="en-GB" dirty="0" smtClean="0"/>
              <a:t>More risk averse.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4774195" y="2014467"/>
            <a:ext cx="4229128" cy="2428468"/>
          </a:xfrm>
        </p:spPr>
        <p:txBody>
          <a:bodyPr>
            <a:normAutofit/>
          </a:bodyPr>
          <a:lstStyle/>
          <a:p>
            <a:r>
              <a:rPr lang="en-GB" dirty="0" smtClean="0"/>
              <a:t>More likely to reflect (those with warnings.)</a:t>
            </a:r>
          </a:p>
          <a:p>
            <a:r>
              <a:rPr lang="en-GB" dirty="0" smtClean="0"/>
              <a:t>Safer practice for patients.</a:t>
            </a:r>
          </a:p>
          <a:p>
            <a:r>
              <a:rPr lang="en-GB" dirty="0" smtClean="0"/>
              <a:t>Improved skill as a practitioner.</a:t>
            </a:r>
          </a:p>
          <a:p>
            <a:endParaRPr lang="en-GB" dirty="0"/>
          </a:p>
        </p:txBody>
      </p:sp>
      <p:pic>
        <p:nvPicPr>
          <p:cNvPr id="3075" name="Picture 3" descr="C:\Users\Owner\AppData\Local\Microsoft\Windows\Temporary Internet Files\Content.IE5\E76J08HS\large-Check-Mark-Sign-0-4261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704">
            <a:off x="2227900" y="1011286"/>
            <a:ext cx="832746" cy="81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wner\AppData\Local\Microsoft\Windows\Temporary Internet Files\Content.IE5\J74OII80\mark-39951_64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305" y="980622"/>
            <a:ext cx="763690" cy="9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2" y="4155709"/>
            <a:ext cx="650557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7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Drivers of remediation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41446" y="1459613"/>
            <a:ext cx="3084394" cy="1015663"/>
          </a:xfrm>
          <a:prstGeom prst="rect">
            <a:avLst/>
          </a:prstGeom>
          <a:solidFill>
            <a:srgbClr val="7C2B83"/>
          </a:solidFill>
          <a:ln w="76200">
            <a:solidFill>
              <a:srgbClr val="C1DE9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Insight</a:t>
            </a:r>
            <a:endParaRPr lang="en-GB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446" y="3002519"/>
            <a:ext cx="3084394" cy="1015663"/>
          </a:xfrm>
          <a:prstGeom prst="rect">
            <a:avLst/>
          </a:prstGeom>
          <a:solidFill>
            <a:srgbClr val="7C2B83"/>
          </a:solidFill>
          <a:ln w="76200">
            <a:solidFill>
              <a:srgbClr val="C1DE9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Reflection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3887" y="1307214"/>
            <a:ext cx="3084394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FCBD5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Recognising there was  a problem in the first place.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06325" y="1558011"/>
            <a:ext cx="791571" cy="818866"/>
          </a:xfrm>
          <a:prstGeom prst="rightArrow">
            <a:avLst/>
          </a:prstGeom>
          <a:solidFill>
            <a:srgbClr val="FCBD56"/>
          </a:solidFill>
          <a:ln>
            <a:solidFill>
              <a:srgbClr val="FCBD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3806325" y="3100917"/>
            <a:ext cx="791571" cy="818866"/>
          </a:xfrm>
          <a:prstGeom prst="rightArrow">
            <a:avLst/>
          </a:prstGeom>
          <a:solidFill>
            <a:srgbClr val="FCBD56"/>
          </a:solidFill>
          <a:ln>
            <a:solidFill>
              <a:srgbClr val="FCBD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53887" y="3014242"/>
            <a:ext cx="3084394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FCBD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 about how to improve practice in the future.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893" y="4538233"/>
            <a:ext cx="3084394" cy="1323439"/>
          </a:xfrm>
          <a:prstGeom prst="rect">
            <a:avLst/>
          </a:prstGeom>
          <a:solidFill>
            <a:srgbClr val="7C2B83"/>
          </a:solidFill>
          <a:ln w="76200">
            <a:solidFill>
              <a:srgbClr val="C1DE9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engagement with restrictions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829772" y="4636631"/>
            <a:ext cx="791571" cy="818866"/>
          </a:xfrm>
          <a:prstGeom prst="rightArrow">
            <a:avLst/>
          </a:prstGeom>
          <a:solidFill>
            <a:srgbClr val="FCBD56"/>
          </a:solidFill>
          <a:ln>
            <a:solidFill>
              <a:srgbClr val="FCBD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77334" y="4387323"/>
            <a:ext cx="3084394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FCBD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Setting up and working positively within restrictions (without resentment.)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8857" y="114393"/>
            <a:ext cx="8844147" cy="9616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Perceptions affecting these drivers</a:t>
            </a:r>
            <a:endParaRPr lang="en-US" dirty="0">
              <a:solidFill>
                <a:srgbClr val="7C2B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4" y="961292"/>
            <a:ext cx="683418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7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Remediation can be easier in health cases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21409" y="1491435"/>
            <a:ext cx="3084394" cy="1631216"/>
          </a:xfrm>
          <a:prstGeom prst="rect">
            <a:avLst/>
          </a:prstGeom>
          <a:solidFill>
            <a:srgbClr val="7C2B83"/>
          </a:solidFill>
          <a:ln w="76200">
            <a:solidFill>
              <a:srgbClr val="C1DE9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Doctors more often have insight and recognise the issue.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409" y="4878481"/>
            <a:ext cx="3084394" cy="1323439"/>
          </a:xfrm>
          <a:prstGeom prst="rect">
            <a:avLst/>
          </a:prstGeom>
          <a:solidFill>
            <a:srgbClr val="7C2B83"/>
          </a:solidFill>
          <a:ln w="76200">
            <a:solidFill>
              <a:srgbClr val="C1DE9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GMC medical supervision is easy to arrange and widely viewed as supportive.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3887" y="1799212"/>
            <a:ext cx="3084394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FCBD5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Willingness to reflect.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62315" y="1812574"/>
            <a:ext cx="791571" cy="818866"/>
          </a:xfrm>
          <a:prstGeom prst="rightArrow">
            <a:avLst/>
          </a:prstGeom>
          <a:solidFill>
            <a:srgbClr val="FCBD56"/>
          </a:solidFill>
          <a:ln>
            <a:solidFill>
              <a:srgbClr val="FCBD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3862316" y="5021890"/>
            <a:ext cx="791571" cy="818866"/>
          </a:xfrm>
          <a:prstGeom prst="rightArrow">
            <a:avLst/>
          </a:prstGeom>
          <a:solidFill>
            <a:srgbClr val="FCBD56"/>
          </a:solidFill>
          <a:ln>
            <a:solidFill>
              <a:srgbClr val="FCBD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53887" y="4878480"/>
            <a:ext cx="3084394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FCBD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Enabling doctors to re-enter/re-establish themselves in the workplace.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409" y="3347914"/>
            <a:ext cx="3084394" cy="1323439"/>
          </a:xfrm>
          <a:prstGeom prst="rect">
            <a:avLst/>
          </a:prstGeom>
          <a:solidFill>
            <a:srgbClr val="7C2B83"/>
          </a:solidFill>
          <a:ln w="76200">
            <a:solidFill>
              <a:srgbClr val="C1DE9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Employers and colleagues have more sympathy.</a:t>
            </a:r>
            <a:endParaRPr lang="en-GB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5608" y="3354970"/>
            <a:ext cx="3084395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FCBD56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Easier to set up supervision arrangements.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862316" y="3447801"/>
            <a:ext cx="791571" cy="818866"/>
          </a:xfrm>
          <a:prstGeom prst="rightArrow">
            <a:avLst/>
          </a:prstGeom>
          <a:solidFill>
            <a:srgbClr val="FCBD56"/>
          </a:solidFill>
          <a:ln>
            <a:solidFill>
              <a:srgbClr val="FCBD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8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71" y="0"/>
            <a:ext cx="8229600" cy="976124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Career impacts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107779" y="976124"/>
            <a:ext cx="2084436" cy="818865"/>
          </a:xfrm>
          <a:prstGeom prst="roundRect">
            <a:avLst/>
          </a:prstGeom>
          <a:solidFill>
            <a:srgbClr val="C1DE9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impact at all </a:t>
            </a:r>
          </a:p>
          <a:p>
            <a:pPr algn="ctr"/>
            <a:r>
              <a:rPr lang="en-GB" dirty="0" smtClean="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(warnings only)</a:t>
            </a:r>
            <a:endParaRPr lang="en-GB" dirty="0">
              <a:solidFill>
                <a:srgbClr val="7C2B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88824" y="2601740"/>
            <a:ext cx="2639706" cy="818865"/>
          </a:xfrm>
          <a:prstGeom prst="roundRect">
            <a:avLst/>
          </a:prstGeom>
          <a:solidFill>
            <a:srgbClr val="FCBD5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of career path/ expectation / location</a:t>
            </a:r>
            <a:endParaRPr lang="en-GB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43046" y="4239469"/>
            <a:ext cx="2508740" cy="818865"/>
          </a:xfrm>
          <a:prstGeom prst="roundRect">
            <a:avLst/>
          </a:prstGeom>
          <a:solidFill>
            <a:srgbClr val="FCBD5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Employment / progression difficulties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21035" y="3420604"/>
            <a:ext cx="1658204" cy="818865"/>
          </a:xfrm>
          <a:prstGeom prst="roundRect">
            <a:avLst/>
          </a:prstGeom>
          <a:solidFill>
            <a:srgbClr val="FCBD5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 term stigma</a:t>
            </a:r>
            <a:endParaRPr lang="en-GB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23804" y="5051463"/>
            <a:ext cx="1635458" cy="821141"/>
          </a:xfrm>
          <a:prstGeom prst="roundRect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 of career</a:t>
            </a:r>
            <a:endParaRPr lang="en-GB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9722" y="1782875"/>
            <a:ext cx="1658204" cy="818865"/>
          </a:xfrm>
          <a:prstGeom prst="roundRect">
            <a:avLst/>
          </a:prstGeom>
          <a:solidFill>
            <a:srgbClr val="FCBD5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Loss of confidence</a:t>
            </a:r>
            <a:endParaRPr lang="en-GB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44563"/>
            <a:ext cx="83216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861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7411">
            <a:off x="1657760" y="3218181"/>
            <a:ext cx="3109159" cy="3230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80" y="118581"/>
            <a:ext cx="878493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Participants’ suggested improvements</a:t>
            </a:r>
            <a:endParaRPr lang="en-US" dirty="0">
              <a:solidFill>
                <a:srgbClr val="7C2B83"/>
              </a:solidFill>
              <a:latin typeface="Gochi Hand"/>
              <a:cs typeface="Gochi Han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8871" y="1100182"/>
            <a:ext cx="2251377" cy="259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5125" y="3445498"/>
            <a:ext cx="3137581" cy="30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 rot="21345298">
            <a:off x="1263438" y="1887886"/>
            <a:ext cx="1999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C2B83"/>
                </a:solidFill>
                <a:latin typeface="Gochi Hand"/>
                <a:cs typeface="Gochi Hand"/>
              </a:rPr>
              <a:t>Tailored warnings</a:t>
            </a:r>
            <a:endParaRPr lang="en-US" sz="3200" dirty="0">
              <a:solidFill>
                <a:srgbClr val="7C2B83"/>
              </a:solidFill>
              <a:latin typeface="Gochi Hand"/>
              <a:cs typeface="Gochi Hand"/>
            </a:endParaRPr>
          </a:p>
        </p:txBody>
      </p:sp>
      <p:sp>
        <p:nvSpPr>
          <p:cNvPr id="17" name="TextBox 16"/>
          <p:cNvSpPr txBox="1"/>
          <p:nvPr/>
        </p:nvSpPr>
        <p:spPr>
          <a:xfrm rot="21345298">
            <a:off x="5529442" y="3850795"/>
            <a:ext cx="20008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C2B83"/>
                </a:solidFill>
                <a:latin typeface="Gochi Hand"/>
                <a:cs typeface="Gochi Hand"/>
              </a:rPr>
              <a:t>Treating health cases differently</a:t>
            </a:r>
            <a:endParaRPr lang="en-US" sz="3200" dirty="0">
              <a:solidFill>
                <a:srgbClr val="7C2B83"/>
              </a:solidFill>
              <a:latin typeface="Gochi Hand"/>
              <a:cs typeface="Gochi Hand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640" y="909714"/>
            <a:ext cx="2595677" cy="26971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1708475">
            <a:off x="4500172" y="1729510"/>
            <a:ext cx="2236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C2B83"/>
                </a:solidFill>
                <a:latin typeface="Gochi Hand"/>
                <a:cs typeface="Gochi Hand"/>
              </a:rPr>
              <a:t>Tailored restrictions</a:t>
            </a:r>
            <a:endParaRPr lang="en-US" sz="3200" dirty="0">
              <a:solidFill>
                <a:srgbClr val="7C2B83"/>
              </a:solidFill>
              <a:latin typeface="Gochi Hand"/>
              <a:cs typeface="Gochi Hand"/>
            </a:endParaRPr>
          </a:p>
        </p:txBody>
      </p:sp>
      <p:sp>
        <p:nvSpPr>
          <p:cNvPr id="24" name="TextBox 23"/>
          <p:cNvSpPr txBox="1"/>
          <p:nvPr/>
        </p:nvSpPr>
        <p:spPr>
          <a:xfrm rot="451919">
            <a:off x="1908795" y="4204310"/>
            <a:ext cx="2197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C2B83"/>
                </a:solidFill>
                <a:latin typeface="Gochi Hand"/>
                <a:cs typeface="Gochi Hand"/>
              </a:rPr>
              <a:t>Working with employers</a:t>
            </a:r>
            <a:endParaRPr lang="en-US" sz="3200" dirty="0">
              <a:solidFill>
                <a:srgbClr val="7C2B83"/>
              </a:solidFill>
              <a:latin typeface="Gochi Hand"/>
              <a:cs typeface="Gochi Hand"/>
            </a:endParaRPr>
          </a:p>
        </p:txBody>
      </p:sp>
    </p:spTree>
    <p:extLst>
      <p:ext uri="{BB962C8B-B14F-4D97-AF65-F5344CB8AC3E}">
        <p14:creationId xmlns:p14="http://schemas.microsoft.com/office/powerpoint/2010/main" val="20953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5" y="2132857"/>
            <a:ext cx="4608512" cy="576064"/>
          </a:xfrm>
        </p:spPr>
        <p:txBody>
          <a:bodyPr/>
          <a:lstStyle/>
          <a:p>
            <a:r>
              <a:rPr lang="en-GB" dirty="0" smtClean="0"/>
              <a:t>The effects of having restrictions on practice or warnings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212976"/>
            <a:ext cx="4608512" cy="1008112"/>
          </a:xfrm>
        </p:spPr>
        <p:txBody>
          <a:bodyPr/>
          <a:lstStyle/>
          <a:p>
            <a:r>
              <a:rPr lang="en-GB" smtClean="0"/>
              <a:t>GMC response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7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Responding to the findings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13682132"/>
              </p:ext>
            </p:extLst>
          </p:nvPr>
        </p:nvGraphicFramePr>
        <p:xfrm>
          <a:off x="1547664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42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161212" cy="64807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4400" dirty="0" smtClean="0">
                <a:solidFill>
                  <a:srgbClr val="0070C0"/>
                </a:solidFill>
              </a:rPr>
              <a:t>Questions and 	discussion</a:t>
            </a:r>
            <a:endParaRPr lang="en-GB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1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will cover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868653" cy="4525963"/>
          </a:xfrm>
        </p:spPr>
        <p:txBody>
          <a:bodyPr/>
          <a:lstStyle/>
          <a:p>
            <a:r>
              <a:rPr lang="en-GB" sz="2800" dirty="0" smtClean="0"/>
              <a:t>Introduction to the research</a:t>
            </a:r>
          </a:p>
          <a:p>
            <a:r>
              <a:rPr lang="en-GB" sz="2800" dirty="0" smtClean="0"/>
              <a:t>Key findings (overview only)</a:t>
            </a:r>
          </a:p>
          <a:p>
            <a:pPr lvl="1"/>
            <a:r>
              <a:rPr lang="en-GB" sz="2400" dirty="0" smtClean="0"/>
              <a:t>Employer reactions</a:t>
            </a:r>
          </a:p>
          <a:p>
            <a:pPr lvl="1"/>
            <a:r>
              <a:rPr lang="en-GB" sz="2400" dirty="0" smtClean="0"/>
              <a:t>Short term impact on practice / behaviour</a:t>
            </a:r>
          </a:p>
          <a:p>
            <a:pPr lvl="1"/>
            <a:r>
              <a:rPr lang="en-GB" sz="2400" dirty="0" smtClean="0"/>
              <a:t>Longer term impact</a:t>
            </a:r>
          </a:p>
          <a:p>
            <a:pPr lvl="1"/>
            <a:r>
              <a:rPr lang="en-GB" sz="2400" dirty="0" smtClean="0"/>
              <a:t>Participants’ suggested improvements</a:t>
            </a:r>
          </a:p>
          <a:p>
            <a:r>
              <a:rPr lang="en-GB" sz="2800" dirty="0" smtClean="0"/>
              <a:t>The GMC response</a:t>
            </a:r>
          </a:p>
          <a:p>
            <a:r>
              <a:rPr lang="en-GB" sz="2800" dirty="0" smtClean="0"/>
              <a:t>Questions and discussion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17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dirty="0" smtClean="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4181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" y="101408"/>
            <a:ext cx="9022080" cy="96163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Overarching objective</a:t>
            </a:r>
            <a:endParaRPr lang="en-US" dirty="0">
              <a:solidFill>
                <a:srgbClr val="7C2B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1189" y="2139636"/>
            <a:ext cx="7137779" cy="2062103"/>
          </a:xfrm>
          <a:prstGeom prst="rect">
            <a:avLst/>
          </a:prstGeom>
          <a:solidFill>
            <a:srgbClr val="7C2B83"/>
          </a:solidFill>
          <a:ln w="76200">
            <a:solidFill>
              <a:srgbClr val="C1DE9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GB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the short and </a:t>
            </a:r>
            <a:r>
              <a:rPr lang="en-GB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medium to long </a:t>
            </a:r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 impact on doctors (and their clinical work) </a:t>
            </a:r>
            <a:r>
              <a:rPr lang="en-GB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restrictions on </a:t>
            </a:r>
            <a:r>
              <a:rPr lang="en-GB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 and warnings.</a:t>
            </a:r>
            <a:endParaRPr lang="en-GB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418393"/>
              </p:ext>
            </p:extLst>
          </p:nvPr>
        </p:nvGraphicFramePr>
        <p:xfrm>
          <a:off x="4648200" y="2872877"/>
          <a:ext cx="4038600" cy="1737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46627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Quantitative</a:t>
                      </a:r>
                      <a:r>
                        <a:rPr lang="en-GB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Survey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C2B83"/>
                    </a:solidFill>
                  </a:tcPr>
                </a:tc>
              </a:tr>
              <a:tr h="46627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 doctors</a:t>
                      </a:r>
                      <a:r>
                        <a:rPr lang="en-GB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with warnings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80480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 doctors with conditions or undertakings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66"/>
            <a:ext cx="8229600" cy="1143000"/>
          </a:xfrm>
        </p:spPr>
        <p:txBody>
          <a:bodyPr/>
          <a:lstStyle/>
          <a:p>
            <a:r>
              <a:rPr lang="en-GB" dirty="0" smtClean="0"/>
              <a:t>Method and sample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9128016"/>
              </p:ext>
            </p:extLst>
          </p:nvPr>
        </p:nvGraphicFramePr>
        <p:xfrm>
          <a:off x="457200" y="2872872"/>
          <a:ext cx="4038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292373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Qualitative</a:t>
                      </a:r>
                      <a:r>
                        <a:rPr lang="en-GB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Interviews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2B83"/>
                    </a:solidFill>
                  </a:tcPr>
                </a:tc>
              </a:tr>
              <a:tr h="292373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doctors</a:t>
                      </a:r>
                      <a:r>
                        <a:rPr lang="en-GB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with warnings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4643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 doctors</a:t>
                      </a:r>
                      <a:r>
                        <a:rPr lang="en-GB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with undertakings or conditions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23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r>
                        <a:rPr lang="en-GB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employers</a:t>
                      </a:r>
                      <a:endParaRPr lang="en-GB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39311"/>
            <a:ext cx="655093" cy="76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118" y="2039311"/>
            <a:ext cx="697214" cy="7327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2733" y="2098807"/>
            <a:ext cx="2770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telephone interviews conducted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9619" y="2082538"/>
            <a:ext cx="315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 online questionnaires completed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3" y="682625"/>
            <a:ext cx="8461375" cy="61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017"/>
            <a:ext cx="8229600" cy="1143000"/>
          </a:xfrm>
        </p:spPr>
        <p:txBody>
          <a:bodyPr/>
          <a:lstStyle/>
          <a:p>
            <a:r>
              <a:rPr lang="en-GB" dirty="0" smtClean="0"/>
              <a:t>Interpretation (1)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9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017"/>
            <a:ext cx="8229600" cy="1143000"/>
          </a:xfrm>
        </p:spPr>
        <p:txBody>
          <a:bodyPr/>
          <a:lstStyle/>
          <a:p>
            <a:r>
              <a:rPr lang="en-GB" dirty="0" smtClean="0"/>
              <a:t>Interpretation (2)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0" y="896288"/>
            <a:ext cx="7883281" cy="58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6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dirty="0" smtClean="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findings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9631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Factors affecting how far employers support remediation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27797" y="1884255"/>
            <a:ext cx="3698544" cy="1909823"/>
          </a:xfrm>
          <a:prstGeom prst="rect">
            <a:avLst/>
          </a:prstGeom>
          <a:noFill/>
          <a:ln w="127000" cmpd="sng">
            <a:solidFill>
              <a:srgbClr val="C1DE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issue that leads to the doctor’s warning, undertaking or condition.</a:t>
            </a:r>
            <a:endParaRPr lang="en-GB" dirty="0">
              <a:solidFill>
                <a:srgbClr val="7C2B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1" y="1885118"/>
            <a:ext cx="3698544" cy="1909823"/>
          </a:xfrm>
          <a:prstGeom prst="rect">
            <a:avLst/>
          </a:prstGeom>
          <a:noFill/>
          <a:ln w="127000" cmpd="sng">
            <a:solidFill>
              <a:srgbClr val="C1DE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value of the doctor to them, both in terms of their position and attitude and their specialist clinical skills.</a:t>
            </a:r>
            <a:endParaRPr lang="en-GB" dirty="0">
              <a:solidFill>
                <a:srgbClr val="7C2B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797" y="4018288"/>
            <a:ext cx="3698544" cy="1945784"/>
          </a:xfrm>
          <a:prstGeom prst="rect">
            <a:avLst/>
          </a:prstGeom>
          <a:noFill/>
          <a:ln w="127000" cmpd="sng">
            <a:solidFill>
              <a:srgbClr val="C1DE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potential reputational risk involved.</a:t>
            </a:r>
            <a:endParaRPr lang="en-GB" dirty="0">
              <a:solidFill>
                <a:srgbClr val="7C2B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1" y="4018288"/>
            <a:ext cx="3698544" cy="1945784"/>
          </a:xfrm>
          <a:prstGeom prst="rect">
            <a:avLst/>
          </a:prstGeom>
          <a:noFill/>
          <a:ln w="127000" cmpd="sng">
            <a:solidFill>
              <a:srgbClr val="C1DE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7C2B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practicalities of supporting the working restrictions, including the resources needed.</a:t>
            </a:r>
            <a:endParaRPr lang="en-GB" dirty="0">
              <a:solidFill>
                <a:srgbClr val="7C2B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92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6976</TotalTime>
  <Words>497</Words>
  <Application>Microsoft Office PowerPoint</Application>
  <PresentationFormat>On-screen Show (4:3)</PresentationFormat>
  <Paragraphs>111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Gochi Hand</vt:lpstr>
      <vt:lpstr>Tahoma</vt:lpstr>
      <vt:lpstr>Wingdings</vt:lpstr>
      <vt:lpstr>Office Theme</vt:lpstr>
      <vt:lpstr>Custom Design</vt:lpstr>
      <vt:lpstr>1_Custom Design</vt:lpstr>
      <vt:lpstr>2_Custom Design</vt:lpstr>
      <vt:lpstr>The effects of having restrictions on practice or warnings </vt:lpstr>
      <vt:lpstr>What we will cover</vt:lpstr>
      <vt:lpstr>PowerPoint Presentation</vt:lpstr>
      <vt:lpstr>Overarching objective</vt:lpstr>
      <vt:lpstr>Method and sample</vt:lpstr>
      <vt:lpstr>Interpretation (1)</vt:lpstr>
      <vt:lpstr>Interpretation (2)</vt:lpstr>
      <vt:lpstr>PowerPoint Presentation</vt:lpstr>
      <vt:lpstr>Factors affecting how far employers support remediation</vt:lpstr>
      <vt:lpstr>A tangled web</vt:lpstr>
      <vt:lpstr>Short term impacts</vt:lpstr>
      <vt:lpstr>Drivers of remediation</vt:lpstr>
      <vt:lpstr>Perceptions affecting these drivers</vt:lpstr>
      <vt:lpstr>Remediation can be easier in health cases</vt:lpstr>
      <vt:lpstr>Career impacts</vt:lpstr>
      <vt:lpstr>Participants’ suggested improvements</vt:lpstr>
      <vt:lpstr>The effects of having restrictions on practice or warnings</vt:lpstr>
      <vt:lpstr>Responding to the findings</vt:lpstr>
      <vt:lpstr>PowerPoint Presentation</vt:lpstr>
    </vt:vector>
  </TitlesOfParts>
  <Company>Brightsky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Food  Citizens’ Juries</dc:title>
  <dc:creator>Martin Barfoot</dc:creator>
  <cp:lastModifiedBy>Douglas Bilton</cp:lastModifiedBy>
  <cp:revision>476</cp:revision>
  <cp:lastPrinted>2015-06-11T15:17:07Z</cp:lastPrinted>
  <dcterms:created xsi:type="dcterms:W3CDTF">2015-02-25T14:27:41Z</dcterms:created>
  <dcterms:modified xsi:type="dcterms:W3CDTF">2016-05-13T12:36:37Z</dcterms:modified>
</cp:coreProperties>
</file>