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1" r:id="rId4"/>
  </p:sldMasterIdLst>
  <p:notesMasterIdLst>
    <p:notesMasterId r:id="rId20"/>
  </p:notesMasterIdLst>
  <p:handoutMasterIdLst>
    <p:handoutMasterId r:id="rId21"/>
  </p:handoutMasterIdLst>
  <p:sldIdLst>
    <p:sldId id="277" r:id="rId5"/>
    <p:sldId id="258" r:id="rId6"/>
    <p:sldId id="267" r:id="rId7"/>
    <p:sldId id="271" r:id="rId8"/>
    <p:sldId id="281" r:id="rId9"/>
    <p:sldId id="282" r:id="rId10"/>
    <p:sldId id="287" r:id="rId11"/>
    <p:sldId id="290" r:id="rId12"/>
    <p:sldId id="283" r:id="rId13"/>
    <p:sldId id="284" r:id="rId14"/>
    <p:sldId id="292" r:id="rId15"/>
    <p:sldId id="288" r:id="rId16"/>
    <p:sldId id="285" r:id="rId17"/>
    <p:sldId id="286" r:id="rId18"/>
    <p:sldId id="294" r:id="rId19"/>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85" autoAdjust="0"/>
    <p:restoredTop sz="86453" autoAdjust="0"/>
  </p:normalViewPr>
  <p:slideViewPr>
    <p:cSldViewPr>
      <p:cViewPr varScale="1">
        <p:scale>
          <a:sx n="107" d="100"/>
          <a:sy n="107" d="100"/>
        </p:scale>
        <p:origin x="636" y="108"/>
      </p:cViewPr>
      <p:guideLst>
        <p:guide orient="horz" pos="2160"/>
        <p:guide pos="2880"/>
      </p:guideLst>
    </p:cSldViewPr>
  </p:slideViewPr>
  <p:outlineViewPr>
    <p:cViewPr>
      <p:scale>
        <a:sx n="33" d="100"/>
        <a:sy n="33" d="100"/>
      </p:scale>
      <p:origin x="0" y="-12036"/>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65" d="100"/>
          <a:sy n="65" d="100"/>
        </p:scale>
        <p:origin x="290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882323EE-B04E-4E9E-896C-A01D4018B01F}" type="datetimeFigureOut">
              <a:rPr lang="en-GB" smtClean="0"/>
              <a:t>24/05/2016</a:t>
            </a:fld>
            <a:endParaRPr lang="en-GB" dirty="0"/>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8037D939-4670-4719-8149-20F6484F6860}" type="slidenum">
              <a:rPr lang="en-GB" smtClean="0"/>
              <a:t>‹#›</a:t>
            </a:fld>
            <a:endParaRPr lang="en-GB" dirty="0"/>
          </a:p>
        </p:txBody>
      </p:sp>
    </p:spTree>
    <p:extLst>
      <p:ext uri="{BB962C8B-B14F-4D97-AF65-F5344CB8AC3E}">
        <p14:creationId xmlns:p14="http://schemas.microsoft.com/office/powerpoint/2010/main" val="1558499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D9737D3-DC1D-4913-977C-E93B4C8EFF2D}" type="datetimeFigureOut">
              <a:rPr lang="en-GB" smtClean="0"/>
              <a:t>24/05/2016</a:t>
            </a:fld>
            <a:endParaRPr lang="en-GB"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9CFC144-E435-4660-A891-E3EA88343E11}" type="slidenum">
              <a:rPr lang="en-GB" smtClean="0"/>
              <a:t>‹#›</a:t>
            </a:fld>
            <a:endParaRPr lang="en-GB" dirty="0"/>
          </a:p>
        </p:txBody>
      </p:sp>
    </p:spTree>
    <p:extLst>
      <p:ext uri="{BB962C8B-B14F-4D97-AF65-F5344CB8AC3E}">
        <p14:creationId xmlns:p14="http://schemas.microsoft.com/office/powerpoint/2010/main" val="150548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53DF47-7F0E-40C5-BDB6-47B69E130198}" type="slidenum">
              <a:rPr lang="en-GB" smtClean="0">
                <a:solidFill>
                  <a:prstClr val="black"/>
                </a:solidFill>
              </a:rPr>
              <a:pPr eaLnBrk="1" hangingPunct="1"/>
              <a:t>1</a:t>
            </a:fld>
            <a:endParaRPr lang="en-GB" dirty="0"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GB" b="1" dirty="0" smtClean="0"/>
          </a:p>
        </p:txBody>
      </p:sp>
    </p:spTree>
    <p:extLst>
      <p:ext uri="{BB962C8B-B14F-4D97-AF65-F5344CB8AC3E}">
        <p14:creationId xmlns:p14="http://schemas.microsoft.com/office/powerpoint/2010/main" val="168169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DEC48-D141-4BB7-B09D-EDFCCB3D0CC9}" type="slidenum">
              <a:rPr lang="en-GB" smtClean="0"/>
              <a:pPr eaLnBrk="1" hangingPunct="1"/>
              <a:t>10</a:t>
            </a:fld>
            <a:endParaRPr lang="en-GB"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GB" dirty="0" smtClean="0"/>
              <a:t>Introduced new standards for patients – put patients interest fist </a:t>
            </a:r>
          </a:p>
          <a:p>
            <a:r>
              <a:rPr lang="en-GB" sz="1200" kern="1200" dirty="0" smtClean="0">
                <a:solidFill>
                  <a:schemeClr val="tx1"/>
                </a:solidFill>
                <a:effectLst/>
                <a:latin typeface="+mn-lt"/>
                <a:ea typeface="+mn-ea"/>
                <a:cs typeface="+mn-cs"/>
              </a:rPr>
              <a:t>Include patient expectations – </a:t>
            </a:r>
          </a:p>
          <a:p>
            <a:endParaRPr lang="en-GB" dirty="0"/>
          </a:p>
          <a:p>
            <a:endParaRPr lang="en-GB" sz="1200" kern="1200" dirty="0" smtClean="0">
              <a:solidFill>
                <a:schemeClr val="tx1"/>
              </a:solidFill>
              <a:effectLst/>
              <a:latin typeface="+mn-lt"/>
              <a:ea typeface="+mn-ea"/>
              <a:cs typeface="+mn-cs"/>
            </a:endParaRPr>
          </a:p>
          <a:p>
            <a:endParaRPr lang="en-GB" dirty="0"/>
          </a:p>
          <a:p>
            <a:r>
              <a:rPr lang="en-GB" sz="1200" kern="1200" dirty="0" smtClean="0">
                <a:solidFill>
                  <a:schemeClr val="tx1"/>
                </a:solidFill>
                <a:effectLst/>
                <a:latin typeface="+mn-lt"/>
                <a:ea typeface="+mn-ea"/>
                <a:cs typeface="+mn-cs"/>
              </a:rPr>
              <a:t>How are they being experienced? </a:t>
            </a:r>
          </a:p>
          <a:p>
            <a:endParaRPr lang="en-GB" dirty="0"/>
          </a:p>
          <a:p>
            <a:r>
              <a:rPr lang="en-GB" sz="1200" kern="1200" dirty="0" smtClean="0">
                <a:solidFill>
                  <a:schemeClr val="tx1"/>
                </a:solidFill>
                <a:effectLst/>
                <a:latin typeface="+mn-lt"/>
                <a:ea typeface="+mn-ea"/>
                <a:cs typeface="+mn-cs"/>
              </a:rPr>
              <a:t>In general positive </a:t>
            </a:r>
          </a:p>
          <a:p>
            <a:endParaRPr lang="en-GB" dirty="0"/>
          </a:p>
          <a:p>
            <a:r>
              <a:rPr lang="en-GB" sz="1200" kern="1200" dirty="0" smtClean="0">
                <a:solidFill>
                  <a:schemeClr val="tx1"/>
                </a:solidFill>
                <a:effectLst/>
                <a:latin typeface="+mn-lt"/>
                <a:ea typeface="+mn-ea"/>
                <a:cs typeface="+mn-cs"/>
              </a:rPr>
              <a:t>Planned and unplanned </a:t>
            </a:r>
          </a:p>
          <a:p>
            <a:endParaRPr lang="en-GB" dirty="0"/>
          </a:p>
          <a:p>
            <a:r>
              <a:rPr lang="en-GB" sz="1200" kern="1200" dirty="0" smtClean="0">
                <a:solidFill>
                  <a:schemeClr val="tx1"/>
                </a:solidFill>
                <a:effectLst/>
                <a:latin typeface="+mn-lt"/>
                <a:ea typeface="+mn-ea"/>
                <a:cs typeface="+mn-cs"/>
              </a:rPr>
              <a:t>Finding = broadly encouraging </a:t>
            </a:r>
          </a:p>
          <a:p>
            <a:endParaRPr lang="en-GB" dirty="0"/>
          </a:p>
          <a:p>
            <a:r>
              <a:rPr lang="en-GB" sz="1200" kern="1200" dirty="0" smtClean="0">
                <a:solidFill>
                  <a:schemeClr val="tx1"/>
                </a:solidFill>
                <a:effectLst/>
                <a:latin typeface="+mn-lt"/>
                <a:ea typeface="+mn-ea"/>
                <a:cs typeface="+mn-cs"/>
              </a:rPr>
              <a:t>Benefit and risk /informed consent </a:t>
            </a:r>
          </a:p>
          <a:p>
            <a:endParaRPr lang="en-GB" dirty="0"/>
          </a:p>
          <a:p>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58273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DEC48-D141-4BB7-B09D-EDFCCB3D0CC9}" type="slidenum">
              <a:rPr lang="en-GB" smtClean="0"/>
              <a:pPr eaLnBrk="1" hangingPunct="1"/>
              <a:t>11</a:t>
            </a:fld>
            <a:endParaRPr lang="en-GB"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GB" sz="1200" kern="1200" dirty="0" smtClean="0">
                <a:solidFill>
                  <a:schemeClr val="tx1"/>
                </a:solidFill>
                <a:effectLst/>
                <a:latin typeface="+mn-lt"/>
                <a:ea typeface="+mn-ea"/>
                <a:cs typeface="+mn-cs"/>
              </a:rPr>
              <a:t>However key aspect of standard that are key to patient where the picture was more mixed 44% yes – 28% just under a third not the case. </a:t>
            </a:r>
          </a:p>
          <a:p>
            <a:r>
              <a:rPr lang="en-GB" dirty="0"/>
              <a:t>29% check up of </a:t>
            </a:r>
            <a:r>
              <a:rPr lang="en-GB" dirty="0" smtClean="0"/>
              <a:t>follow up </a:t>
            </a:r>
            <a:endParaRPr lang="en-GB" dirty="0"/>
          </a:p>
          <a:p>
            <a:endParaRPr lang="en-GB" dirty="0" smtClean="0"/>
          </a:p>
          <a:p>
            <a:r>
              <a:rPr lang="en-GB" dirty="0" smtClean="0"/>
              <a:t>Key issue – lack of clarity about costs – </a:t>
            </a:r>
            <a:r>
              <a:rPr lang="en-GB" dirty="0" err="1" smtClean="0"/>
              <a:t>nhs</a:t>
            </a:r>
            <a:r>
              <a:rPr lang="en-GB" dirty="0" smtClean="0"/>
              <a:t>/private – feeds into wider </a:t>
            </a:r>
            <a:r>
              <a:rPr lang="en-GB" dirty="0" err="1" smtClean="0"/>
              <a:t>concenrs</a:t>
            </a:r>
            <a:r>
              <a:rPr lang="en-GB" dirty="0" smtClean="0"/>
              <a:t> about communication and trust</a:t>
            </a:r>
            <a:endParaRPr lang="en-GB" sz="1200" kern="1200" dirty="0" smtClean="0">
              <a:solidFill>
                <a:schemeClr val="tx1"/>
              </a:solidFill>
              <a:effectLst/>
              <a:latin typeface="+mn-lt"/>
              <a:ea typeface="+mn-ea"/>
              <a:cs typeface="+mn-cs"/>
            </a:endParaRPr>
          </a:p>
          <a:p>
            <a:endParaRPr lang="en-GB" dirty="0"/>
          </a:p>
          <a:p>
            <a:r>
              <a:rPr lang="en-GB" sz="1200" kern="1200" dirty="0" smtClean="0">
                <a:solidFill>
                  <a:schemeClr val="tx1"/>
                </a:solidFill>
                <a:effectLst/>
                <a:latin typeface="+mn-lt"/>
                <a:ea typeface="+mn-ea"/>
                <a:cs typeface="+mn-cs"/>
              </a:rPr>
              <a:t>Using this evidence – </a:t>
            </a:r>
          </a:p>
          <a:p>
            <a:endParaRPr lang="en-GB" dirty="0" smtClean="0"/>
          </a:p>
          <a:p>
            <a:r>
              <a:rPr lang="en-GB" dirty="0" smtClean="0"/>
              <a:t>Valuable </a:t>
            </a:r>
            <a:r>
              <a:rPr lang="en-GB" dirty="0"/>
              <a:t>evidence to monitor standards –directly </a:t>
            </a:r>
            <a:r>
              <a:rPr lang="en-GB" dirty="0" smtClean="0"/>
              <a:t>feedback </a:t>
            </a:r>
            <a:endParaRPr lang="en-GB" dirty="0"/>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Further research with registrant </a:t>
            </a:r>
            <a:r>
              <a:rPr lang="en-GB" dirty="0" smtClean="0"/>
              <a:t>Further </a:t>
            </a:r>
            <a:r>
              <a:rPr lang="en-GB" dirty="0" err="1" smtClean="0"/>
              <a:t>resarch</a:t>
            </a:r>
            <a:r>
              <a:rPr lang="en-GB" dirty="0" smtClean="0"/>
              <a:t> </a:t>
            </a:r>
            <a:r>
              <a:rPr lang="en-GB" dirty="0"/>
              <a:t>– treatment plan .</a:t>
            </a:r>
          </a:p>
          <a:p>
            <a:endParaRPr lang="en-GB" dirty="0"/>
          </a:p>
          <a:p>
            <a:r>
              <a:rPr lang="en-GB" dirty="0" smtClean="0"/>
              <a:t>Feed into our communication with registrant about the important of this</a:t>
            </a:r>
          </a:p>
          <a:p>
            <a:endParaRPr lang="en-GB" dirty="0"/>
          </a:p>
          <a:p>
            <a:r>
              <a:rPr lang="en-GB" dirty="0" smtClean="0"/>
              <a:t>Work partners system regulators, </a:t>
            </a:r>
            <a:r>
              <a:rPr lang="en-GB" dirty="0" err="1" smtClean="0"/>
              <a:t>nhs</a:t>
            </a:r>
            <a:r>
              <a:rPr lang="en-GB" dirty="0" smtClean="0"/>
              <a:t> and dental profession ensure patients are provided with clear info on cost of dental care a treatment plan and all the info need to make informed decisions on their care </a:t>
            </a:r>
          </a:p>
          <a:p>
            <a:endParaRPr lang="en-GB" dirty="0"/>
          </a:p>
          <a:p>
            <a:r>
              <a:rPr lang="en-GB" dirty="0" smtClean="0"/>
              <a:t>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10158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DEC48-D141-4BB7-B09D-EDFCCB3D0CC9}" type="slidenum">
              <a:rPr lang="en-GB" smtClean="0"/>
              <a:pPr eaLnBrk="1" hangingPunct="1"/>
              <a:t>12</a:t>
            </a:fld>
            <a:endParaRPr lang="en-GB"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en-GB" dirty="0"/>
          </a:p>
          <a:p>
            <a:r>
              <a:rPr lang="en-GB" sz="1200" kern="1200" dirty="0" smtClean="0">
                <a:solidFill>
                  <a:schemeClr val="tx1"/>
                </a:solidFill>
                <a:effectLst/>
                <a:latin typeface="+mn-lt"/>
                <a:ea typeface="+mn-ea"/>
                <a:cs typeface="+mn-cs"/>
              </a:rPr>
              <a:t>Roadmap  - patient at hear of our work over the next feed year  -sets out policies and objective </a:t>
            </a:r>
          </a:p>
          <a:p>
            <a:endParaRPr lang="en-GB" dirty="0" smtClean="0"/>
          </a:p>
          <a:p>
            <a:r>
              <a:rPr lang="en-GB" dirty="0" smtClean="0"/>
              <a:t>Demonstrate different way of working panel – effective at capturing patient voice </a:t>
            </a:r>
          </a:p>
          <a:p>
            <a:endParaRPr lang="en-GB" dirty="0"/>
          </a:p>
          <a:p>
            <a:r>
              <a:rPr lang="en-GB" dirty="0" smtClean="0"/>
              <a:t>Key was  translating into themes relevant to patient – so not abstract – real related to patient experience – tangible </a:t>
            </a:r>
          </a:p>
          <a:p>
            <a:endParaRPr lang="en-GB" dirty="0"/>
          </a:p>
          <a:p>
            <a:r>
              <a:rPr lang="en-GB" dirty="0" smtClean="0"/>
              <a:t>Sub groups on </a:t>
            </a:r>
          </a:p>
          <a:p>
            <a:r>
              <a:rPr lang="en-GB" u="sng" dirty="0"/>
              <a:t>Expectations of dental professionals and dental services</a:t>
            </a:r>
            <a:endParaRPr lang="en-GB" dirty="0"/>
          </a:p>
          <a:p>
            <a:r>
              <a:rPr lang="en-GB" u="sng" dirty="0"/>
              <a:t>Ageing Population</a:t>
            </a:r>
            <a:endParaRPr lang="en-GB" dirty="0"/>
          </a:p>
          <a:p>
            <a:r>
              <a:rPr lang="en-GB" u="sng" dirty="0"/>
              <a:t>Patient vs Consumer</a:t>
            </a:r>
            <a:endParaRPr lang="en-GB" dirty="0"/>
          </a:p>
          <a:p>
            <a:r>
              <a:rPr lang="en-GB" u="sng" dirty="0"/>
              <a:t>Judging Quality</a:t>
            </a:r>
            <a:endParaRPr lang="en-GB" dirty="0"/>
          </a:p>
          <a:p>
            <a:r>
              <a:rPr lang="en-GB" u="sng" dirty="0"/>
              <a:t>Complaint</a:t>
            </a:r>
            <a:endParaRPr lang="en-GB" dirty="0"/>
          </a:p>
        </p:txBody>
      </p:sp>
    </p:spTree>
    <p:extLst>
      <p:ext uri="{BB962C8B-B14F-4D97-AF65-F5344CB8AC3E}">
        <p14:creationId xmlns:p14="http://schemas.microsoft.com/office/powerpoint/2010/main" val="3348803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DEC48-D141-4BB7-B09D-EDFCCB3D0CC9}" type="slidenum">
              <a:rPr lang="en-GB" smtClean="0"/>
              <a:pPr eaLnBrk="1" hangingPunct="1"/>
              <a:t>13</a:t>
            </a:fld>
            <a:endParaRPr lang="en-GB"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marL="171450" indent="-171450">
              <a:buFontTx/>
              <a:buChar char="-"/>
            </a:pPr>
            <a:r>
              <a:rPr lang="en-GB" sz="1200" dirty="0" smtClean="0">
                <a:solidFill>
                  <a:srgbClr val="002060"/>
                </a:solidFill>
                <a:latin typeface="Arial" panose="020B0604020202020204" pitchFamily="34" charset="0"/>
                <a:cs typeface="Arial" panose="020B0604020202020204" pitchFamily="34" charset="0"/>
              </a:rPr>
              <a:t>younger patients more likely to “shop around” in a consumer manner, whereas older patients more likely to see dentistry as “healthcare” and stay with same dentist</a:t>
            </a:r>
          </a:p>
          <a:p>
            <a:pPr marL="171450" indent="-171450">
              <a:buFontTx/>
              <a:buChar char="-"/>
            </a:pPr>
            <a:endParaRPr lang="en-GB" sz="1200" kern="1200" dirty="0" smtClean="0">
              <a:solidFill>
                <a:srgbClr val="002060"/>
              </a:solidFill>
              <a:effectLst/>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GB" sz="1800" dirty="0" smtClean="0">
                <a:solidFill>
                  <a:srgbClr val="002060"/>
                </a:solidFill>
                <a:latin typeface="Arial" panose="020B0604020202020204" pitchFamily="34" charset="0"/>
                <a:cs typeface="Arial" panose="020B0604020202020204" pitchFamily="34" charset="0"/>
              </a:rPr>
              <a:t>: Many patients look to resolve issues locally in the practice, but some would consider voicing their issues online, in forums to ‘name and shame’ or in ratings systems.</a:t>
            </a:r>
          </a:p>
          <a:p>
            <a:pPr marL="171450" marR="0" lvl="1" indent="-171450" algn="l" defTabSz="914400" rtl="0" eaLnBrk="1" fontAlgn="auto" latinLnBrk="0" hangingPunct="1">
              <a:lnSpc>
                <a:spcPct val="100000"/>
              </a:lnSpc>
              <a:spcBef>
                <a:spcPts val="0"/>
              </a:spcBef>
              <a:spcAft>
                <a:spcPts val="0"/>
              </a:spcAft>
              <a:buClrTx/>
              <a:buSzTx/>
              <a:buFontTx/>
              <a:buChar char="-"/>
              <a:tabLst/>
              <a:defRPr/>
            </a:pPr>
            <a:endParaRPr lang="en-GB" sz="1800" dirty="0">
              <a:solidFill>
                <a:srgbClr val="002060"/>
              </a:solidFill>
              <a:latin typeface="Arial" panose="020B0604020202020204" pitchFamily="34" charset="0"/>
              <a:cs typeface="Arial" panose="020B0604020202020204" pitchFamily="34" charset="0"/>
            </a:endParaRP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GB" sz="1800" dirty="0" smtClean="0">
                <a:solidFill>
                  <a:srgbClr val="002060"/>
                </a:solidFill>
                <a:latin typeface="Arial" panose="020B0604020202020204" pitchFamily="34" charset="0"/>
                <a:cs typeface="Arial" panose="020B0604020202020204" pitchFamily="34" charset="0"/>
              </a:rPr>
              <a:t>Outcomes – examples from Janet’s paper – major focus on complaints and resolving them at the most appropriate level </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GB" sz="1800" dirty="0" err="1" smtClean="0">
                <a:solidFill>
                  <a:srgbClr val="002060"/>
                </a:solidFill>
                <a:latin typeface="Arial" panose="020B0604020202020204" pitchFamily="34" charset="0"/>
                <a:cs typeface="Arial" panose="020B0604020202020204" pitchFamily="34" charset="0"/>
              </a:rPr>
              <a:t>Compled</a:t>
            </a:r>
            <a:r>
              <a:rPr lang="en-GB" sz="1800" dirty="0" smtClean="0">
                <a:solidFill>
                  <a:srgbClr val="002060"/>
                </a:solidFill>
                <a:latin typeface="Arial" panose="020B0604020202020204" pitchFamily="34" charset="0"/>
                <a:cs typeface="Arial" panose="020B0604020202020204" pitchFamily="34" charset="0"/>
              </a:rPr>
              <a:t> needs – </a:t>
            </a:r>
            <a:r>
              <a:rPr lang="en-GB" sz="1800" dirty="0" err="1" smtClean="0">
                <a:solidFill>
                  <a:srgbClr val="002060"/>
                </a:solidFill>
                <a:latin typeface="Arial" panose="020B0604020202020204" pitchFamily="34" charset="0"/>
                <a:cs typeface="Arial" panose="020B0604020202020204" pitchFamily="34" charset="0"/>
              </a:rPr>
              <a:t>ojective</a:t>
            </a:r>
            <a:r>
              <a:rPr lang="en-GB" sz="1800" dirty="0" smtClean="0">
                <a:solidFill>
                  <a:srgbClr val="002060"/>
                </a:solidFill>
                <a:latin typeface="Arial" panose="020B0604020202020204" pitchFamily="34" charset="0"/>
                <a:cs typeface="Arial" panose="020B0604020202020204" pitchFamily="34" charset="0"/>
              </a:rPr>
              <a:t> around promote and enforcing </a:t>
            </a:r>
            <a:r>
              <a:rPr lang="en-GB" sz="1800" dirty="0" err="1" smtClean="0">
                <a:solidFill>
                  <a:srgbClr val="002060"/>
                </a:solidFill>
                <a:latin typeface="Arial" panose="020B0604020202020204" pitchFamily="34" charset="0"/>
                <a:cs typeface="Arial" panose="020B0604020202020204" pitchFamily="34" charset="0"/>
              </a:rPr>
              <a:t>standarsd</a:t>
            </a:r>
            <a:r>
              <a:rPr lang="en-GB" sz="1800" dirty="0" smtClean="0">
                <a:solidFill>
                  <a:srgbClr val="002060"/>
                </a:solidFill>
                <a:latin typeface="Arial" panose="020B0604020202020204" pitchFamily="34" charset="0"/>
                <a:cs typeface="Arial" panose="020B0604020202020204" pitchFamily="34" charset="0"/>
              </a:rPr>
              <a:t> that take full account of </a:t>
            </a:r>
            <a:r>
              <a:rPr lang="en-GB" sz="1800" dirty="0" err="1" smtClean="0">
                <a:solidFill>
                  <a:srgbClr val="002060"/>
                </a:solidFill>
                <a:latin typeface="Arial" panose="020B0604020202020204" pitchFamily="34" charset="0"/>
                <a:cs typeface="Arial" panose="020B0604020202020204" pitchFamily="34" charset="0"/>
              </a:rPr>
              <a:t>patins</a:t>
            </a:r>
            <a:r>
              <a:rPr lang="en-GB" sz="1800" dirty="0" smtClean="0">
                <a:solidFill>
                  <a:srgbClr val="002060"/>
                </a:solidFill>
                <a:latin typeface="Arial" panose="020B0604020202020204" pitchFamily="34" charset="0"/>
                <a:cs typeface="Arial" panose="020B0604020202020204" pitchFamily="34" charset="0"/>
              </a:rPr>
              <a:t> needs </a:t>
            </a:r>
            <a:r>
              <a:rPr lang="en-GB" sz="1800" dirty="0" err="1" smtClean="0">
                <a:solidFill>
                  <a:srgbClr val="002060"/>
                </a:solidFill>
                <a:latin typeface="Arial" panose="020B0604020202020204" pitchFamily="34" charset="0"/>
                <a:cs typeface="Arial" panose="020B0604020202020204" pitchFamily="34" charset="0"/>
              </a:rPr>
              <a:t>nad</a:t>
            </a:r>
            <a:r>
              <a:rPr lang="en-GB" sz="1800" dirty="0" smtClean="0">
                <a:solidFill>
                  <a:srgbClr val="002060"/>
                </a:solidFill>
                <a:latin typeface="Arial" panose="020B0604020202020204" pitchFamily="34" charset="0"/>
                <a:cs typeface="Arial" panose="020B0604020202020204" pitchFamily="34" charset="0"/>
              </a:rPr>
              <a:t> legitimate expectations</a:t>
            </a:r>
          </a:p>
          <a:p>
            <a:pPr marL="171450" marR="0" lvl="1" indent="-171450" algn="l" defTabSz="914400" rtl="0" eaLnBrk="1" fontAlgn="auto" latinLnBrk="0" hangingPunct="1">
              <a:lnSpc>
                <a:spcPct val="100000"/>
              </a:lnSpc>
              <a:spcBef>
                <a:spcPts val="0"/>
              </a:spcBef>
              <a:spcAft>
                <a:spcPts val="0"/>
              </a:spcAft>
              <a:buClrTx/>
              <a:buSzTx/>
              <a:buFontTx/>
              <a:buChar char="-"/>
              <a:tabLst/>
              <a:defRPr/>
            </a:pPr>
            <a:endParaRPr lang="en-GB" sz="1800" dirty="0">
              <a:solidFill>
                <a:srgbClr val="002060"/>
              </a:solidFill>
              <a:latin typeface="Arial" panose="020B0604020202020204" pitchFamily="34" charset="0"/>
              <a:cs typeface="Arial" panose="020B0604020202020204" pitchFamily="34" charset="0"/>
            </a:endParaRP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GB" sz="1800" dirty="0" smtClean="0">
                <a:solidFill>
                  <a:srgbClr val="002060"/>
                </a:solidFill>
                <a:latin typeface="Arial" panose="020B0604020202020204" pitchFamily="34" charset="0"/>
                <a:cs typeface="Arial" panose="020B0604020202020204" pitchFamily="34" charset="0"/>
              </a:rPr>
              <a:t>Fed back to all panel members through a newsletter. </a:t>
            </a:r>
          </a:p>
          <a:p>
            <a:pPr marL="171450" indent="-171450">
              <a:buFontTx/>
              <a:buChar char="-"/>
            </a:pP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2208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DEC48-D141-4BB7-B09D-EDFCCB3D0CC9}" type="slidenum">
              <a:rPr lang="en-GB" smtClean="0"/>
              <a:pPr eaLnBrk="1" hangingPunct="1"/>
              <a:t>14</a:t>
            </a:fld>
            <a:endParaRPr lang="en-GB"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GB" dirty="0" smtClean="0"/>
              <a:t>Started with welsh government –anti-biotic </a:t>
            </a:r>
          </a:p>
          <a:p>
            <a:endParaRPr lang="en-GB" dirty="0"/>
          </a:p>
          <a:p>
            <a:r>
              <a:rPr lang="en-GB" dirty="0" smtClean="0"/>
              <a:t>Joint research – </a:t>
            </a:r>
            <a:r>
              <a:rPr lang="en-GB" dirty="0" err="1" smtClean="0"/>
              <a:t>isssues</a:t>
            </a:r>
            <a:r>
              <a:rPr lang="en-GB" dirty="0" smtClean="0"/>
              <a:t> of interest to some or all of us</a:t>
            </a:r>
          </a:p>
          <a:p>
            <a:endParaRPr lang="en-GB" dirty="0"/>
          </a:p>
          <a:p>
            <a:r>
              <a:rPr lang="en-GB" dirty="0" smtClean="0"/>
              <a:t>Specific bespoke research – also consume other </a:t>
            </a:r>
            <a:r>
              <a:rPr lang="en-GB" dirty="0" err="1" smtClean="0"/>
              <a:t>heatlhcare</a:t>
            </a:r>
            <a:r>
              <a:rPr lang="en-GB" dirty="0" smtClean="0"/>
              <a:t> service s</a:t>
            </a:r>
          </a:p>
          <a:p>
            <a:endParaRPr lang="en-GB" dirty="0"/>
          </a:p>
          <a:p>
            <a:r>
              <a:rPr lang="en-GB" dirty="0" smtClean="0"/>
              <a:t>Flexibility – size, quick turnaround</a:t>
            </a:r>
          </a:p>
          <a:p>
            <a:endParaRPr lang="en-GB" dirty="0"/>
          </a:p>
          <a:p>
            <a:r>
              <a:rPr lang="en-GB" dirty="0" smtClean="0"/>
              <a:t>Evaluate </a:t>
            </a:r>
            <a:r>
              <a:rPr lang="en-GB" smtClean="0"/>
              <a:t>perfomance </a:t>
            </a:r>
            <a:endParaRPr lang="en-GB" dirty="0" smtClean="0"/>
          </a:p>
          <a:p>
            <a:endParaRPr lang="en-GB" dirty="0"/>
          </a:p>
          <a:p>
            <a:endParaRPr lang="en-GB" dirty="0" smtClean="0"/>
          </a:p>
          <a:p>
            <a:endParaRPr lang="en-GB" dirty="0" smtClean="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7548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FA584A-5458-419D-9340-A588D41762FC}" type="slidenum">
              <a:rPr lang="en-GB" smtClean="0">
                <a:solidFill>
                  <a:srgbClr val="000000"/>
                </a:solidFill>
              </a:rPr>
              <a:pPr eaLnBrk="1" hangingPunct="1"/>
              <a:t>15</a:t>
            </a:fld>
            <a:endParaRPr lang="en-GB" smtClean="0">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673100" y="4686300"/>
            <a:ext cx="5503093" cy="4855368"/>
          </a:xfrm>
          <a:noFill/>
        </p:spPr>
        <p:txBody>
          <a:bodyPr/>
          <a:lstStyle/>
          <a:p>
            <a:pPr eaLnBrk="1" hangingPunct="1">
              <a:lnSpc>
                <a:spcPct val="80000"/>
              </a:lnSpc>
            </a:pPr>
            <a:r>
              <a:rPr lang="en-GB" baseline="0" dirty="0" smtClean="0"/>
              <a:t>Conclusion </a:t>
            </a:r>
          </a:p>
          <a:p>
            <a:pPr eaLnBrk="1" hangingPunct="1">
              <a:lnSpc>
                <a:spcPct val="80000"/>
              </a:lnSpc>
            </a:pPr>
            <a:endParaRPr lang="en-GB" dirty="0"/>
          </a:p>
          <a:p>
            <a:pPr eaLnBrk="1" hangingPunct="1">
              <a:lnSpc>
                <a:spcPct val="80000"/>
              </a:lnSpc>
            </a:pPr>
            <a:r>
              <a:rPr lang="en-GB" baseline="0" dirty="0" err="1" smtClean="0"/>
              <a:t>Flexibiltiy</a:t>
            </a:r>
            <a:r>
              <a:rPr lang="en-GB" baseline="0" dirty="0" smtClean="0"/>
              <a:t> </a:t>
            </a:r>
          </a:p>
          <a:p>
            <a:pPr eaLnBrk="1" hangingPunct="1">
              <a:lnSpc>
                <a:spcPct val="80000"/>
              </a:lnSpc>
            </a:pPr>
            <a:endParaRPr lang="en-GB" dirty="0"/>
          </a:p>
          <a:p>
            <a:pPr eaLnBrk="1" hangingPunct="1">
              <a:lnSpc>
                <a:spcPct val="80000"/>
              </a:lnSpc>
            </a:pPr>
            <a:r>
              <a:rPr lang="en-GB" baseline="0" dirty="0" smtClean="0"/>
              <a:t>Range of </a:t>
            </a:r>
            <a:r>
              <a:rPr lang="en-GB" baseline="0" dirty="0" err="1" smtClean="0"/>
              <a:t>activies</a:t>
            </a:r>
            <a:r>
              <a:rPr lang="en-GB" baseline="0" dirty="0" smtClean="0"/>
              <a:t> </a:t>
            </a:r>
          </a:p>
          <a:p>
            <a:pPr eaLnBrk="1" hangingPunct="1">
              <a:lnSpc>
                <a:spcPct val="80000"/>
              </a:lnSpc>
            </a:pPr>
            <a:endParaRPr lang="en-GB" dirty="0"/>
          </a:p>
          <a:p>
            <a:pPr eaLnBrk="1" hangingPunct="1">
              <a:lnSpc>
                <a:spcPct val="80000"/>
              </a:lnSpc>
            </a:pPr>
            <a:r>
              <a:rPr lang="en-GB" baseline="0" dirty="0" smtClean="0"/>
              <a:t>How it generates</a:t>
            </a:r>
            <a:r>
              <a:rPr lang="en-GB" dirty="0" smtClean="0"/>
              <a:t> tangible and actionable </a:t>
            </a:r>
            <a:r>
              <a:rPr lang="en-GB" dirty="0" err="1" smtClean="0"/>
              <a:t>insignt</a:t>
            </a:r>
            <a:r>
              <a:rPr lang="en-GB" dirty="0" smtClean="0"/>
              <a:t> about patient experience and priorities </a:t>
            </a:r>
          </a:p>
          <a:p>
            <a:pPr eaLnBrk="1" hangingPunct="1">
              <a:lnSpc>
                <a:spcPct val="80000"/>
              </a:lnSpc>
            </a:pPr>
            <a:endParaRPr lang="en-GB" baseline="0" dirty="0"/>
          </a:p>
          <a:p>
            <a:pPr eaLnBrk="1" hangingPunct="1">
              <a:lnSpc>
                <a:spcPct val="80000"/>
              </a:lnSpc>
            </a:pPr>
            <a:r>
              <a:rPr lang="en-GB" dirty="0" smtClean="0"/>
              <a:t>Next steps </a:t>
            </a:r>
            <a:endParaRPr lang="en-GB" baseline="0" dirty="0" smtClean="0"/>
          </a:p>
        </p:txBody>
      </p:sp>
    </p:spTree>
    <p:extLst>
      <p:ext uri="{BB962C8B-B14F-4D97-AF65-F5344CB8AC3E}">
        <p14:creationId xmlns:p14="http://schemas.microsoft.com/office/powerpoint/2010/main" val="55851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DEC48-D141-4BB7-B09D-EDFCCB3D0CC9}" type="slidenum">
              <a:rPr lang="en-GB" smtClean="0"/>
              <a:pPr eaLnBrk="1" hangingPunct="1"/>
              <a:t>2</a:t>
            </a:fld>
            <a:endParaRPr lang="en-GB"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GB" dirty="0"/>
              <a:t>The GDC is the only health regulator to have a patient panel, The panel’s purpose is to put the patient voice at the forefront of the GDC’s approach to regulation. The presentation aims to give </a:t>
            </a:r>
            <a:r>
              <a:rPr lang="en-GB" dirty="0" smtClean="0"/>
              <a:t>an overview  of  </a:t>
            </a:r>
            <a:r>
              <a:rPr lang="en-GB" dirty="0"/>
              <a:t>the panel’s </a:t>
            </a:r>
            <a:r>
              <a:rPr lang="en-GB" dirty="0" smtClean="0"/>
              <a:t>work,</a:t>
            </a:r>
          </a:p>
          <a:p>
            <a:endParaRPr lang="en-GB" dirty="0" smtClean="0"/>
          </a:p>
          <a:p>
            <a:r>
              <a:rPr lang="en-GB" dirty="0" smtClean="0"/>
              <a:t>by explain how the panel works,   </a:t>
            </a:r>
          </a:p>
          <a:p>
            <a:endParaRPr lang="en-GB" dirty="0"/>
          </a:p>
          <a:p>
            <a:r>
              <a:rPr lang="en-GB" dirty="0" smtClean="0"/>
              <a:t>It flexibility used 3 quantitative </a:t>
            </a:r>
            <a:r>
              <a:rPr lang="en-GB" dirty="0"/>
              <a:t>and qualitative </a:t>
            </a:r>
            <a:r>
              <a:rPr lang="en-GB" dirty="0" smtClean="0"/>
              <a:t>research that have delivered insight into patient experience and priorities and how those have  to deliver tangible outcomes are reflected in regulatory policy </a:t>
            </a:r>
            <a:endParaRPr lang="en-GB" dirty="0"/>
          </a:p>
          <a:p>
            <a:pPr eaLnBrk="1" hangingPunct="1"/>
            <a:endParaRPr lang="en-GB" b="1" dirty="0"/>
          </a:p>
          <a:p>
            <a:pPr eaLnBrk="1" hangingPunct="1"/>
            <a:r>
              <a:rPr lang="en-GB" dirty="0" smtClean="0"/>
              <a:t>How we see the future of the panel.   </a:t>
            </a:r>
          </a:p>
        </p:txBody>
      </p:sp>
    </p:spTree>
    <p:extLst>
      <p:ext uri="{BB962C8B-B14F-4D97-AF65-F5344CB8AC3E}">
        <p14:creationId xmlns:p14="http://schemas.microsoft.com/office/powerpoint/2010/main" val="171463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DEC48-D141-4BB7-B09D-EDFCCB3D0CC9}" type="slidenum">
              <a:rPr lang="en-GB" smtClean="0"/>
              <a:pPr eaLnBrk="1" hangingPunct="1"/>
              <a:t>3</a:t>
            </a:fld>
            <a:endParaRPr lang="en-GB"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GB" dirty="0" smtClean="0"/>
              <a:t>The implications of mid staffs tragedy,- centrality of patient voice in healthcare,  reinforced </a:t>
            </a:r>
            <a:r>
              <a:rPr lang="en-GB" sz="1200" kern="1200" dirty="0" smtClean="0">
                <a:solidFill>
                  <a:schemeClr val="tx1"/>
                </a:solidFill>
                <a:effectLst/>
                <a:latin typeface="+mn-lt"/>
                <a:ea typeface="+mn-ea"/>
                <a:cs typeface="+mn-cs"/>
              </a:rPr>
              <a:t>on the need for health regulator to review the way they listened to patients. </a:t>
            </a:r>
          </a:p>
          <a:p>
            <a:endParaRPr lang="en-GB" dirty="0"/>
          </a:p>
          <a:p>
            <a:r>
              <a:rPr lang="en-GB" sz="1200" kern="1200" dirty="0" smtClean="0">
                <a:solidFill>
                  <a:schemeClr val="tx1"/>
                </a:solidFill>
                <a:effectLst/>
                <a:latin typeface="+mn-lt"/>
                <a:ea typeface="+mn-ea"/>
                <a:cs typeface="+mn-cs"/>
              </a:rPr>
              <a:t>One of the key messages was important of putting in place effective messages to hear patient voice. </a:t>
            </a:r>
          </a:p>
          <a:p>
            <a:endParaRPr lang="en-GB" dirty="0"/>
          </a:p>
          <a:p>
            <a:r>
              <a:rPr lang="en-GB" sz="1200" kern="1200" dirty="0" smtClean="0">
                <a:solidFill>
                  <a:schemeClr val="tx1"/>
                </a:solidFill>
                <a:effectLst/>
                <a:latin typeface="+mn-lt"/>
                <a:ea typeface="+mn-ea"/>
                <a:cs typeface="+mn-cs"/>
              </a:rPr>
              <a:t>Reinforced by Keogh </a:t>
            </a:r>
          </a:p>
          <a:p>
            <a:endParaRPr lang="en-GB" dirty="0"/>
          </a:p>
          <a:p>
            <a:r>
              <a:rPr lang="en-GB" sz="1200" kern="1200" dirty="0" smtClean="0">
                <a:solidFill>
                  <a:schemeClr val="tx1"/>
                </a:solidFill>
                <a:effectLst/>
                <a:latin typeface="+mn-lt"/>
                <a:ea typeface="+mn-ea"/>
                <a:cs typeface="+mn-cs"/>
              </a:rPr>
              <a:t>GDC considered its action plan in 2014, and establishing the patient panel was a key feature of this</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5774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DEC48-D141-4BB7-B09D-EDFCCB3D0CC9}" type="slidenum">
              <a:rPr lang="en-GB" smtClean="0"/>
              <a:pPr eaLnBrk="1" hangingPunct="1"/>
              <a:t>4</a:t>
            </a:fld>
            <a:endParaRPr lang="en-GB"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GB" sz="1200" kern="1200" dirty="0" smtClean="0">
                <a:solidFill>
                  <a:schemeClr val="tx1"/>
                </a:solidFill>
                <a:effectLst/>
                <a:latin typeface="+mn-lt"/>
                <a:ea typeface="+mn-ea"/>
                <a:cs typeface="+mn-cs"/>
              </a:rPr>
              <a:t>So what did we want to do: </a:t>
            </a:r>
          </a:p>
          <a:p>
            <a:endParaRPr lang="en-GB" dirty="0"/>
          </a:p>
          <a:p>
            <a:r>
              <a:rPr lang="en-GB" dirty="0" smtClean="0"/>
              <a:t>Put patient and public protection at the heart of what we. IN particular to gain a fuller understanding of patients needs and expectations </a:t>
            </a:r>
          </a:p>
          <a:p>
            <a:endParaRPr lang="en-GB" sz="1200" kern="1200" dirty="0">
              <a:solidFill>
                <a:schemeClr val="tx1"/>
              </a:solidFill>
              <a:effectLst/>
              <a:latin typeface="+mn-lt"/>
              <a:ea typeface="+mn-ea"/>
              <a:cs typeface="+mn-cs"/>
            </a:endParaRPr>
          </a:p>
          <a:p>
            <a:r>
              <a:rPr lang="en-GB" dirty="0" smtClean="0"/>
              <a:t>What are the key issues of concern for patients by speaking directly to them. </a:t>
            </a:r>
          </a:p>
          <a:p>
            <a:endParaRPr lang="en-GB" sz="1200" kern="1200" dirty="0">
              <a:solidFill>
                <a:schemeClr val="tx1"/>
              </a:solidFill>
              <a:effectLst/>
              <a:latin typeface="+mn-lt"/>
              <a:ea typeface="+mn-ea"/>
              <a:cs typeface="+mn-cs"/>
            </a:endParaRPr>
          </a:p>
          <a:p>
            <a:r>
              <a:rPr lang="en-GB" dirty="0" smtClean="0"/>
              <a:t>To understand what patient experience of dental care and regulation in a range of settings. </a:t>
            </a:r>
          </a:p>
          <a:p>
            <a:endParaRPr lang="en-GB" dirty="0"/>
          </a:p>
          <a:p>
            <a:r>
              <a:rPr lang="en-GB" dirty="0" smtClean="0"/>
              <a:t>Actionable insight that can reflected and drawn up on in developing policy</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423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DEC48-D141-4BB7-B09D-EDFCCB3D0CC9}" type="slidenum">
              <a:rPr lang="en-GB" smtClean="0"/>
              <a:pPr eaLnBrk="1" hangingPunct="1"/>
              <a:t>5</a:t>
            </a:fld>
            <a:endParaRPr lang="en-GB"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GB" dirty="0" smtClean="0"/>
              <a:t>Large panel – representative, boosters for Northern Ireland and Wales </a:t>
            </a:r>
            <a:endParaRPr lang="en-GB" sz="1200" kern="1200" dirty="0" smtClean="0">
              <a:solidFill>
                <a:schemeClr val="tx1"/>
              </a:solidFill>
              <a:effectLst/>
              <a:latin typeface="+mn-lt"/>
              <a:ea typeface="+mn-ea"/>
              <a:cs typeface="+mn-cs"/>
            </a:endParaRPr>
          </a:p>
          <a:p>
            <a:endParaRPr lang="en-GB" dirty="0"/>
          </a:p>
          <a:p>
            <a:r>
              <a:rPr lang="en-GB" sz="1200" kern="1200" dirty="0" smtClean="0">
                <a:solidFill>
                  <a:schemeClr val="tx1"/>
                </a:solidFill>
                <a:effectLst/>
                <a:latin typeface="+mn-lt"/>
                <a:ea typeface="+mn-ea"/>
                <a:cs typeface="+mn-cs"/>
              </a:rPr>
              <a:t>Independence </a:t>
            </a:r>
          </a:p>
          <a:p>
            <a:endParaRPr lang="en-GB" dirty="0"/>
          </a:p>
          <a:p>
            <a:r>
              <a:rPr lang="en-GB" sz="1200" kern="1200" dirty="0" smtClean="0">
                <a:solidFill>
                  <a:schemeClr val="tx1"/>
                </a:solidFill>
                <a:effectLst/>
                <a:latin typeface="+mn-lt"/>
                <a:ea typeface="+mn-ea"/>
                <a:cs typeface="+mn-cs"/>
              </a:rPr>
              <a:t>Profile of dental patients</a:t>
            </a:r>
          </a:p>
          <a:p>
            <a:endParaRPr lang="en-GB" dirty="0"/>
          </a:p>
          <a:p>
            <a:r>
              <a:rPr lang="en-GB" sz="1200" kern="1200" dirty="0" err="1" smtClean="0">
                <a:solidFill>
                  <a:schemeClr val="tx1"/>
                </a:solidFill>
                <a:effectLst/>
                <a:latin typeface="+mn-lt"/>
                <a:ea typeface="+mn-ea"/>
                <a:cs typeface="+mn-cs"/>
              </a:rPr>
              <a:t>Nhs</a:t>
            </a:r>
            <a:r>
              <a:rPr lang="en-GB" sz="1200" kern="1200" dirty="0" smtClean="0">
                <a:solidFill>
                  <a:schemeClr val="tx1"/>
                </a:solidFill>
                <a:effectLst/>
                <a:latin typeface="+mn-lt"/>
                <a:ea typeface="+mn-ea"/>
                <a:cs typeface="+mn-cs"/>
              </a:rPr>
              <a:t>, private, types of patient, regular, less regular, </a:t>
            </a:r>
            <a:r>
              <a:rPr lang="en-GB" dirty="0" smtClean="0"/>
              <a:t>satisfied and less</a:t>
            </a:r>
          </a:p>
          <a:p>
            <a:r>
              <a:rPr lang="en-GB" dirty="0" smtClean="0"/>
              <a:t> satisfied </a:t>
            </a:r>
            <a:r>
              <a:rPr lang="en-GB" dirty="0" err="1" smtClean="0"/>
              <a:t>etc</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4541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DEC48-D141-4BB7-B09D-EDFCCB3D0CC9}" type="slidenum">
              <a:rPr lang="en-GB" smtClean="0"/>
              <a:pPr eaLnBrk="1" hangingPunct="1"/>
              <a:t>6</a:t>
            </a:fld>
            <a:endParaRPr lang="en-GB"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GB" sz="1200" kern="1200" dirty="0" smtClean="0">
                <a:solidFill>
                  <a:schemeClr val="tx1"/>
                </a:solidFill>
                <a:effectLst/>
                <a:latin typeface="+mn-lt"/>
                <a:ea typeface="+mn-ea"/>
                <a:cs typeface="+mn-cs"/>
              </a:rPr>
              <a:t>Flexibility </a:t>
            </a:r>
          </a:p>
          <a:p>
            <a:endParaRPr lang="en-GB" dirty="0"/>
          </a:p>
          <a:p>
            <a:r>
              <a:rPr lang="en-GB" dirty="0" smtClean="0"/>
              <a:t>Recruited to work online but extended that innovate. </a:t>
            </a:r>
          </a:p>
          <a:p>
            <a:endParaRPr lang="en-GB" dirty="0"/>
          </a:p>
          <a:p>
            <a:r>
              <a:rPr lang="en-GB" dirty="0" smtClean="0"/>
              <a:t>Key to keeping engagement is to keep panel members informed and aware about how their views are reflected </a:t>
            </a:r>
            <a:endParaRPr lang="en-GB" dirty="0"/>
          </a:p>
        </p:txBody>
      </p:sp>
    </p:spTree>
    <p:extLst>
      <p:ext uri="{BB962C8B-B14F-4D97-AF65-F5344CB8AC3E}">
        <p14:creationId xmlns:p14="http://schemas.microsoft.com/office/powerpoint/2010/main" val="83178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DEC48-D141-4BB7-B09D-EDFCCB3D0CC9}" type="slidenum">
              <a:rPr lang="en-GB" smtClean="0"/>
              <a:pPr eaLnBrk="1" hangingPunct="1"/>
              <a:t>7</a:t>
            </a:fld>
            <a:endParaRPr lang="en-GB"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GB" sz="1200" kern="1200" dirty="0" smtClean="0">
                <a:solidFill>
                  <a:schemeClr val="tx1"/>
                </a:solidFill>
                <a:effectLst/>
                <a:latin typeface="+mn-lt"/>
                <a:ea typeface="+mn-ea"/>
                <a:cs typeface="+mn-cs"/>
              </a:rPr>
              <a:t>Three case study</a:t>
            </a:r>
          </a:p>
          <a:p>
            <a:endParaRPr lang="en-GB" dirty="0"/>
          </a:p>
          <a:p>
            <a:r>
              <a:rPr lang="en-GB" dirty="0" smtClean="0"/>
              <a:t>Drawn form wider range of research </a:t>
            </a:r>
          </a:p>
          <a:p>
            <a:endParaRPr lang="en-GB" sz="1200" kern="1200" dirty="0">
              <a:solidFill>
                <a:schemeClr val="tx1"/>
              </a:solidFill>
              <a:effectLst/>
              <a:latin typeface="+mn-lt"/>
              <a:ea typeface="+mn-ea"/>
              <a:cs typeface="+mn-cs"/>
            </a:endParaRPr>
          </a:p>
          <a:p>
            <a:r>
              <a:rPr lang="en-GB" dirty="0" smtClean="0"/>
              <a:t>Propensity to complaint </a:t>
            </a:r>
          </a:p>
          <a:p>
            <a:endParaRPr lang="en-GB" sz="1200" kern="1200" dirty="0">
              <a:solidFill>
                <a:schemeClr val="tx1"/>
              </a:solidFill>
              <a:effectLst/>
              <a:latin typeface="+mn-lt"/>
              <a:ea typeface="+mn-ea"/>
              <a:cs typeface="+mn-cs"/>
            </a:endParaRPr>
          </a:p>
          <a:p>
            <a:r>
              <a:rPr lang="en-GB" dirty="0" smtClean="0"/>
              <a:t>Website </a:t>
            </a:r>
          </a:p>
          <a:p>
            <a:endParaRPr lang="en-GB" sz="1200" kern="1200" dirty="0">
              <a:solidFill>
                <a:schemeClr val="tx1"/>
              </a:solidFill>
              <a:effectLst/>
              <a:latin typeface="+mn-lt"/>
              <a:ea typeface="+mn-ea"/>
              <a:cs typeface="+mn-cs"/>
            </a:endParaRPr>
          </a:p>
          <a:p>
            <a:r>
              <a:rPr lang="en-GB" dirty="0" smtClean="0"/>
              <a:t>Focus on three different ways we have use panel – </a:t>
            </a:r>
            <a:r>
              <a:rPr lang="en-GB" dirty="0" err="1"/>
              <a:t>Q</a:t>
            </a:r>
            <a:r>
              <a:rPr lang="en-GB" dirty="0" err="1" smtClean="0"/>
              <a:t>ual</a:t>
            </a:r>
            <a:r>
              <a:rPr lang="en-GB" dirty="0" smtClean="0"/>
              <a:t> and Quant</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77728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DEC48-D141-4BB7-B09D-EDFCCB3D0CC9}" type="slidenum">
              <a:rPr lang="en-GB" smtClean="0"/>
              <a:pPr eaLnBrk="1" hangingPunct="1"/>
              <a:t>8</a:t>
            </a:fld>
            <a:endParaRPr lang="en-GB"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GB" dirty="0"/>
              <a:t>The GDC is currently reviewing its Duty of Candour guidance, the primary document that sets out the behaviours and values expected of dental professionals when things go wrong with dental treatment or care. </a:t>
            </a:r>
          </a:p>
          <a:p>
            <a:endParaRPr lang="en-GB" dirty="0" smtClean="0"/>
          </a:p>
          <a:p>
            <a:endParaRPr lang="en-GB" dirty="0"/>
          </a:p>
          <a:p>
            <a:r>
              <a:rPr lang="en-GB" dirty="0" smtClean="0"/>
              <a:t>Ensuring at professional respond appropriately when something goes wrong it at key to our standards  work as health regulator and that meet patient expectation </a:t>
            </a:r>
          </a:p>
          <a:p>
            <a:endParaRPr lang="en-GB" sz="1200" kern="1200" dirty="0">
              <a:solidFill>
                <a:schemeClr val="tx1"/>
              </a:solidFill>
              <a:effectLst/>
              <a:latin typeface="+mn-lt"/>
              <a:ea typeface="+mn-ea"/>
              <a:cs typeface="+mn-cs"/>
            </a:endParaRPr>
          </a:p>
          <a:p>
            <a:endParaRPr lang="en-GB" dirty="0" smtClean="0"/>
          </a:p>
          <a:p>
            <a:r>
              <a:rPr lang="en-GB" dirty="0" smtClean="0"/>
              <a:t>Series of scenarios –</a:t>
            </a:r>
          </a:p>
          <a:p>
            <a:r>
              <a:rPr lang="en-GB" dirty="0" smtClean="0"/>
              <a:t>Breach </a:t>
            </a:r>
            <a:r>
              <a:rPr lang="en-GB" dirty="0"/>
              <a:t>of </a:t>
            </a:r>
            <a:r>
              <a:rPr lang="en-GB" dirty="0" smtClean="0"/>
              <a:t>confidentiality</a:t>
            </a:r>
          </a:p>
          <a:p>
            <a:r>
              <a:rPr lang="en-GB" dirty="0"/>
              <a:t>Late running and minor </a:t>
            </a:r>
            <a:r>
              <a:rPr lang="en-GB" dirty="0" smtClean="0"/>
              <a:t>accident</a:t>
            </a:r>
          </a:p>
          <a:p>
            <a:r>
              <a:rPr lang="en-GB" dirty="0"/>
              <a:t>Mistaken </a:t>
            </a:r>
            <a:r>
              <a:rPr lang="en-GB" dirty="0" smtClean="0"/>
              <a:t>identity</a:t>
            </a:r>
          </a:p>
          <a:p>
            <a:r>
              <a:rPr lang="en-GB" dirty="0"/>
              <a:t>Misreading a </a:t>
            </a:r>
            <a:r>
              <a:rPr lang="en-GB" dirty="0" smtClean="0"/>
              <a:t>radiograph</a:t>
            </a:r>
          </a:p>
          <a:p>
            <a:r>
              <a:rPr lang="en-GB" dirty="0"/>
              <a:t>Treatment costing confusion</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26293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6DEC48-D141-4BB7-B09D-EDFCCB3D0CC9}" type="slidenum">
              <a:rPr lang="en-GB" smtClean="0"/>
              <a:pPr eaLnBrk="1" hangingPunct="1"/>
              <a:t>9</a:t>
            </a:fld>
            <a:endParaRPr lang="en-GB"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GB" sz="1200" kern="1200" dirty="0" smtClean="0">
                <a:solidFill>
                  <a:schemeClr val="tx1"/>
                </a:solidFill>
                <a:effectLst/>
                <a:latin typeface="+mn-lt"/>
                <a:ea typeface="+mn-ea"/>
                <a:cs typeface="+mn-cs"/>
              </a:rPr>
              <a:t>Key elements of research that are feeding in</a:t>
            </a:r>
          </a:p>
          <a:p>
            <a:endParaRPr lang="en-GB" dirty="0"/>
          </a:p>
          <a:p>
            <a:r>
              <a:rPr lang="en-GB" sz="1200" kern="1200" dirty="0" smtClean="0">
                <a:solidFill>
                  <a:schemeClr val="tx1"/>
                </a:solidFill>
                <a:effectLst/>
                <a:latin typeface="+mn-lt"/>
                <a:ea typeface="+mn-ea"/>
                <a:cs typeface="+mn-cs"/>
              </a:rPr>
              <a:t>Linking apologies to remedy</a:t>
            </a:r>
          </a:p>
          <a:p>
            <a:endParaRPr lang="en-GB" dirty="0"/>
          </a:p>
          <a:p>
            <a:r>
              <a:rPr lang="en-GB" sz="1200" kern="1200" dirty="0" smtClean="0">
                <a:solidFill>
                  <a:schemeClr val="tx1"/>
                </a:solidFill>
                <a:effectLst/>
                <a:latin typeface="+mn-lt"/>
                <a:ea typeface="+mn-ea"/>
                <a:cs typeface="+mn-cs"/>
              </a:rPr>
              <a:t>Transparency about what will happen </a:t>
            </a:r>
          </a:p>
          <a:p>
            <a:endParaRPr lang="en-GB" dirty="0"/>
          </a:p>
          <a:p>
            <a:r>
              <a:rPr lang="en-GB" dirty="0" smtClean="0"/>
              <a:t>Interesting use of professional – it is all about tone and sincerity – key to how it be received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9644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C89B85-0D91-4144-AF45-3CF87F8F8E68}" type="datetimeFigureOut">
              <a:rPr lang="en-GB" smtClean="0"/>
              <a:t>24/05/2016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BC85A4-9C88-434A-9FC6-36C732BEE4EC}" type="slidenum">
              <a:rPr lang="en-GB" smtClean="0"/>
              <a:t>‹#›</a:t>
            </a:fld>
            <a:endParaRPr lang="en-GB" dirty="0"/>
          </a:p>
        </p:txBody>
      </p:sp>
    </p:spTree>
    <p:extLst>
      <p:ext uri="{BB962C8B-B14F-4D97-AF65-F5344CB8AC3E}">
        <p14:creationId xmlns:p14="http://schemas.microsoft.com/office/powerpoint/2010/main" val="304149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C89B85-0D91-4144-AF45-3CF87F8F8E68}" type="datetimeFigureOut">
              <a:rPr lang="en-GB" smtClean="0"/>
              <a:t>24/05/2016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BC85A4-9C88-434A-9FC6-36C732BEE4EC}" type="slidenum">
              <a:rPr lang="en-GB" smtClean="0"/>
              <a:t>‹#›</a:t>
            </a:fld>
            <a:endParaRPr lang="en-GB" dirty="0"/>
          </a:p>
        </p:txBody>
      </p:sp>
    </p:spTree>
    <p:extLst>
      <p:ext uri="{BB962C8B-B14F-4D97-AF65-F5344CB8AC3E}">
        <p14:creationId xmlns:p14="http://schemas.microsoft.com/office/powerpoint/2010/main" val="166722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C89B85-0D91-4144-AF45-3CF87F8F8E68}" type="datetimeFigureOut">
              <a:rPr lang="en-GB" smtClean="0"/>
              <a:t>24/05/2016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BC85A4-9C88-434A-9FC6-36C732BEE4EC}" type="slidenum">
              <a:rPr lang="en-GB" smtClean="0"/>
              <a:t>‹#›</a:t>
            </a:fld>
            <a:endParaRPr lang="en-GB" dirty="0"/>
          </a:p>
        </p:txBody>
      </p:sp>
    </p:spTree>
    <p:extLst>
      <p:ext uri="{BB962C8B-B14F-4D97-AF65-F5344CB8AC3E}">
        <p14:creationId xmlns:p14="http://schemas.microsoft.com/office/powerpoint/2010/main" val="2303045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113"/>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3213100"/>
            <a:ext cx="4038600" cy="2881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213100"/>
            <a:ext cx="4038600" cy="2881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8115E1E-CDAF-4438-A1D6-9C79C1D4CE61}" type="slidenum">
              <a:rPr lang="en-GB"/>
              <a:pPr>
                <a:defRPr/>
              </a:pPr>
              <a:t>‹#›</a:t>
            </a:fld>
            <a:endParaRPr lang="en-GB" dirty="0"/>
          </a:p>
        </p:txBody>
      </p:sp>
    </p:spTree>
    <p:extLst>
      <p:ext uri="{BB962C8B-B14F-4D97-AF65-F5344CB8AC3E}">
        <p14:creationId xmlns:p14="http://schemas.microsoft.com/office/powerpoint/2010/main" val="17033816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B2AB14-4EAA-453C-AA0E-BD948EDA614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88129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713942-E192-425F-8EC6-FA905A9B52A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0449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5251B-FC06-4AEC-AD26-4D95D5ABB1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3967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3213100"/>
            <a:ext cx="4038600" cy="2881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213100"/>
            <a:ext cx="4038600" cy="2881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559725-2AFC-4381-989D-09962143CA3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96222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5776AE1-24E7-4EB0-A6CD-A19E83F5A88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39835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064EB5-2AA6-49C3-9990-D3FDA009927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80921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573B4D-8E8D-4466-AC01-344654FA477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5512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C89B85-0D91-4144-AF45-3CF87F8F8E68}" type="datetimeFigureOut">
              <a:rPr lang="en-GB" smtClean="0"/>
              <a:t>24/05/2016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BC85A4-9C88-434A-9FC6-36C732BEE4EC}" type="slidenum">
              <a:rPr lang="en-GB" smtClean="0"/>
              <a:t>‹#›</a:t>
            </a:fld>
            <a:endParaRPr lang="en-GB" dirty="0"/>
          </a:p>
        </p:txBody>
      </p:sp>
    </p:spTree>
    <p:extLst>
      <p:ext uri="{BB962C8B-B14F-4D97-AF65-F5344CB8AC3E}">
        <p14:creationId xmlns:p14="http://schemas.microsoft.com/office/powerpoint/2010/main" val="2411067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5E5381-425E-4201-A68A-552C53700A4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7818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4EDBA4-11A9-4E50-87BF-8A26B7F3C0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59084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EB7482-D8B6-4536-8FE2-16C3C106BF6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98771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16113"/>
            <a:ext cx="2057400" cy="4178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916113"/>
            <a:ext cx="6019800" cy="417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2762B3-2343-49D2-8BA6-8362F32AD2A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97899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113"/>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3213100"/>
            <a:ext cx="4038600" cy="2881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3213100"/>
            <a:ext cx="4038600" cy="2881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B4E5F1-9ADA-4899-89A4-6F34D84A230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3667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89B85-0D91-4144-AF45-3CF87F8F8E68}" type="datetimeFigureOut">
              <a:rPr lang="en-GB" smtClean="0"/>
              <a:t>24/05/2016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BC85A4-9C88-434A-9FC6-36C732BEE4EC}" type="slidenum">
              <a:rPr lang="en-GB" smtClean="0"/>
              <a:t>‹#›</a:t>
            </a:fld>
            <a:endParaRPr lang="en-GB" dirty="0"/>
          </a:p>
        </p:txBody>
      </p:sp>
    </p:spTree>
    <p:extLst>
      <p:ext uri="{BB962C8B-B14F-4D97-AF65-F5344CB8AC3E}">
        <p14:creationId xmlns:p14="http://schemas.microsoft.com/office/powerpoint/2010/main" val="3371907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C89B85-0D91-4144-AF45-3CF87F8F8E68}" type="datetimeFigureOut">
              <a:rPr lang="en-GB" smtClean="0"/>
              <a:t>24/05/2016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4BC85A4-9C88-434A-9FC6-36C732BEE4EC}" type="slidenum">
              <a:rPr lang="en-GB" smtClean="0"/>
              <a:t>‹#›</a:t>
            </a:fld>
            <a:endParaRPr lang="en-GB" dirty="0"/>
          </a:p>
        </p:txBody>
      </p:sp>
    </p:spTree>
    <p:extLst>
      <p:ext uri="{BB962C8B-B14F-4D97-AF65-F5344CB8AC3E}">
        <p14:creationId xmlns:p14="http://schemas.microsoft.com/office/powerpoint/2010/main" val="235451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C89B85-0D91-4144-AF45-3CF87F8F8E68}" type="datetimeFigureOut">
              <a:rPr lang="en-GB" smtClean="0"/>
              <a:t>24/05/2016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4BC85A4-9C88-434A-9FC6-36C732BEE4EC}" type="slidenum">
              <a:rPr lang="en-GB" smtClean="0"/>
              <a:t>‹#›</a:t>
            </a:fld>
            <a:endParaRPr lang="en-GB" dirty="0"/>
          </a:p>
        </p:txBody>
      </p:sp>
    </p:spTree>
    <p:extLst>
      <p:ext uri="{BB962C8B-B14F-4D97-AF65-F5344CB8AC3E}">
        <p14:creationId xmlns:p14="http://schemas.microsoft.com/office/powerpoint/2010/main" val="234887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C89B85-0D91-4144-AF45-3CF87F8F8E68}" type="datetimeFigureOut">
              <a:rPr lang="en-GB" smtClean="0"/>
              <a:t>24/05/2016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4BC85A4-9C88-434A-9FC6-36C732BEE4EC}" type="slidenum">
              <a:rPr lang="en-GB" smtClean="0"/>
              <a:t>‹#›</a:t>
            </a:fld>
            <a:endParaRPr lang="en-GB" dirty="0"/>
          </a:p>
        </p:txBody>
      </p:sp>
    </p:spTree>
    <p:extLst>
      <p:ext uri="{BB962C8B-B14F-4D97-AF65-F5344CB8AC3E}">
        <p14:creationId xmlns:p14="http://schemas.microsoft.com/office/powerpoint/2010/main" val="322718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89B85-0D91-4144-AF45-3CF87F8F8E68}" type="datetimeFigureOut">
              <a:rPr lang="en-GB" smtClean="0"/>
              <a:t>24/05/2016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4BC85A4-9C88-434A-9FC6-36C732BEE4EC}" type="slidenum">
              <a:rPr lang="en-GB" smtClean="0"/>
              <a:t>‹#›</a:t>
            </a:fld>
            <a:endParaRPr lang="en-GB" dirty="0"/>
          </a:p>
        </p:txBody>
      </p:sp>
    </p:spTree>
    <p:extLst>
      <p:ext uri="{BB962C8B-B14F-4D97-AF65-F5344CB8AC3E}">
        <p14:creationId xmlns:p14="http://schemas.microsoft.com/office/powerpoint/2010/main" val="362708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C89B85-0D91-4144-AF45-3CF87F8F8E68}" type="datetimeFigureOut">
              <a:rPr lang="en-GB" smtClean="0"/>
              <a:t>24/05/2016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4BC85A4-9C88-434A-9FC6-36C732BEE4EC}" type="slidenum">
              <a:rPr lang="en-GB" smtClean="0"/>
              <a:t>‹#›</a:t>
            </a:fld>
            <a:endParaRPr lang="en-GB" dirty="0"/>
          </a:p>
        </p:txBody>
      </p:sp>
    </p:spTree>
    <p:extLst>
      <p:ext uri="{BB962C8B-B14F-4D97-AF65-F5344CB8AC3E}">
        <p14:creationId xmlns:p14="http://schemas.microsoft.com/office/powerpoint/2010/main" val="392720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C89B85-0D91-4144-AF45-3CF87F8F8E68}" type="datetimeFigureOut">
              <a:rPr lang="en-GB" smtClean="0"/>
              <a:t>24/05/2016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4BC85A4-9C88-434A-9FC6-36C732BEE4EC}" type="slidenum">
              <a:rPr lang="en-GB" smtClean="0"/>
              <a:t>‹#›</a:t>
            </a:fld>
            <a:endParaRPr lang="en-GB" dirty="0"/>
          </a:p>
        </p:txBody>
      </p:sp>
    </p:spTree>
    <p:extLst>
      <p:ext uri="{BB962C8B-B14F-4D97-AF65-F5344CB8AC3E}">
        <p14:creationId xmlns:p14="http://schemas.microsoft.com/office/powerpoint/2010/main" val="194644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89B85-0D91-4144-AF45-3CF87F8F8E68}" type="datetimeFigureOut">
              <a:rPr lang="en-GB" smtClean="0"/>
              <a:t>24/05/2016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C85A4-9C88-434A-9FC6-36C732BEE4EC}" type="slidenum">
              <a:rPr lang="en-GB" smtClean="0"/>
              <a:t>‹#›</a:t>
            </a:fld>
            <a:endParaRPr lang="en-GB" dirty="0"/>
          </a:p>
        </p:txBody>
      </p:sp>
    </p:spTree>
    <p:extLst>
      <p:ext uri="{BB962C8B-B14F-4D97-AF65-F5344CB8AC3E}">
        <p14:creationId xmlns:p14="http://schemas.microsoft.com/office/powerpoint/2010/main" val="1312358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9161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Insert main heading here</a:t>
            </a:r>
          </a:p>
        </p:txBody>
      </p:sp>
      <p:sp>
        <p:nvSpPr>
          <p:cNvPr id="1027" name="Rectangle 3"/>
          <p:cNvSpPr>
            <a:spLocks noGrp="1" noChangeArrowheads="1"/>
          </p:cNvSpPr>
          <p:nvPr>
            <p:ph type="body" idx="1"/>
          </p:nvPr>
        </p:nvSpPr>
        <p:spPr bwMode="auto">
          <a:xfrm>
            <a:off x="457200" y="3213100"/>
            <a:ext cx="8229600"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Insert body text here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776BA7-BBE5-46A3-BB71-ED6F526A0897}"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4030998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rgbClr val="99B5CD"/>
          </a:solidFill>
          <a:latin typeface="+mj-lt"/>
          <a:ea typeface="+mj-ea"/>
          <a:cs typeface="+mj-cs"/>
        </a:defRPr>
      </a:lvl1pPr>
      <a:lvl2pPr algn="ctr" rtl="0" eaLnBrk="0" fontAlgn="base" hangingPunct="0">
        <a:spcBef>
          <a:spcPct val="0"/>
        </a:spcBef>
        <a:spcAft>
          <a:spcPct val="0"/>
        </a:spcAft>
        <a:defRPr sz="4400">
          <a:solidFill>
            <a:srgbClr val="99B5CD"/>
          </a:solidFill>
          <a:latin typeface="Arial" charset="0"/>
        </a:defRPr>
      </a:lvl2pPr>
      <a:lvl3pPr algn="ctr" rtl="0" eaLnBrk="0" fontAlgn="base" hangingPunct="0">
        <a:spcBef>
          <a:spcPct val="0"/>
        </a:spcBef>
        <a:spcAft>
          <a:spcPct val="0"/>
        </a:spcAft>
        <a:defRPr sz="4400">
          <a:solidFill>
            <a:srgbClr val="99B5CD"/>
          </a:solidFill>
          <a:latin typeface="Arial" charset="0"/>
        </a:defRPr>
      </a:lvl3pPr>
      <a:lvl4pPr algn="ctr" rtl="0" eaLnBrk="0" fontAlgn="base" hangingPunct="0">
        <a:spcBef>
          <a:spcPct val="0"/>
        </a:spcBef>
        <a:spcAft>
          <a:spcPct val="0"/>
        </a:spcAft>
        <a:defRPr sz="4400">
          <a:solidFill>
            <a:srgbClr val="99B5CD"/>
          </a:solidFill>
          <a:latin typeface="Arial" charset="0"/>
        </a:defRPr>
      </a:lvl4pPr>
      <a:lvl5pPr algn="ctr" rtl="0" eaLnBrk="0" fontAlgn="base" hangingPunct="0">
        <a:spcBef>
          <a:spcPct val="0"/>
        </a:spcBef>
        <a:spcAft>
          <a:spcPct val="0"/>
        </a:spcAft>
        <a:defRPr sz="4400">
          <a:solidFill>
            <a:srgbClr val="99B5CD"/>
          </a:solidFill>
          <a:latin typeface="Arial" charset="0"/>
        </a:defRPr>
      </a:lvl5pPr>
      <a:lvl6pPr marL="457200" algn="ctr" rtl="0" fontAlgn="base">
        <a:spcBef>
          <a:spcPct val="0"/>
        </a:spcBef>
        <a:spcAft>
          <a:spcPct val="0"/>
        </a:spcAft>
        <a:defRPr sz="4400">
          <a:solidFill>
            <a:srgbClr val="99B5CD"/>
          </a:solidFill>
          <a:latin typeface="Arial" charset="0"/>
        </a:defRPr>
      </a:lvl6pPr>
      <a:lvl7pPr marL="914400" algn="ctr" rtl="0" fontAlgn="base">
        <a:spcBef>
          <a:spcPct val="0"/>
        </a:spcBef>
        <a:spcAft>
          <a:spcPct val="0"/>
        </a:spcAft>
        <a:defRPr sz="4400">
          <a:solidFill>
            <a:srgbClr val="99B5CD"/>
          </a:solidFill>
          <a:latin typeface="Arial" charset="0"/>
        </a:defRPr>
      </a:lvl7pPr>
      <a:lvl8pPr marL="1371600" algn="ctr" rtl="0" fontAlgn="base">
        <a:spcBef>
          <a:spcPct val="0"/>
        </a:spcBef>
        <a:spcAft>
          <a:spcPct val="0"/>
        </a:spcAft>
        <a:defRPr sz="4400">
          <a:solidFill>
            <a:srgbClr val="99B5CD"/>
          </a:solidFill>
          <a:latin typeface="Arial" charset="0"/>
        </a:defRPr>
      </a:lvl8pPr>
      <a:lvl9pPr marL="1828800" algn="ctr" rtl="0" fontAlgn="base">
        <a:spcBef>
          <a:spcPct val="0"/>
        </a:spcBef>
        <a:spcAft>
          <a:spcPct val="0"/>
        </a:spcAft>
        <a:defRPr sz="4400">
          <a:solidFill>
            <a:srgbClr val="99B5CD"/>
          </a:solidFill>
          <a:latin typeface="Arial" charset="0"/>
        </a:defRPr>
      </a:lvl9pPr>
    </p:titleStyle>
    <p:bodyStyle>
      <a:lvl1pPr marL="342900" indent="-342900" algn="l" rtl="0" eaLnBrk="0" fontAlgn="base" hangingPunct="0">
        <a:spcBef>
          <a:spcPct val="20000"/>
        </a:spcBef>
        <a:spcAft>
          <a:spcPct val="0"/>
        </a:spcAft>
        <a:defRPr sz="3200">
          <a:solidFill>
            <a:srgbClr val="5F7A9C"/>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6381" y="2585292"/>
            <a:ext cx="8636794" cy="1563788"/>
          </a:xfrm>
        </p:spPr>
        <p:txBody>
          <a:bodyPr>
            <a:normAutofit fontScale="90000"/>
          </a:bodyPr>
          <a:lstStyle/>
          <a:p>
            <a:r>
              <a:rPr lang="en-GB" sz="6000" b="1" dirty="0" smtClean="0">
                <a:solidFill>
                  <a:srgbClr val="002060"/>
                </a:solidFill>
                <a:latin typeface="Arial" panose="020B0604020202020204" pitchFamily="34" charset="0"/>
                <a:cs typeface="Arial" panose="020B0604020202020204" pitchFamily="34" charset="0"/>
              </a:rPr>
              <a:t/>
            </a:r>
            <a:br>
              <a:rPr lang="en-GB" sz="6000" b="1" dirty="0" smtClean="0">
                <a:solidFill>
                  <a:srgbClr val="002060"/>
                </a:solidFill>
                <a:latin typeface="Arial" panose="020B0604020202020204" pitchFamily="34" charset="0"/>
                <a:cs typeface="Arial" panose="020B0604020202020204" pitchFamily="34" charset="0"/>
              </a:rPr>
            </a:br>
            <a:r>
              <a:rPr lang="en-GB" sz="6000" b="1" dirty="0" smtClean="0">
                <a:solidFill>
                  <a:srgbClr val="002060"/>
                </a:solidFill>
                <a:latin typeface="Arial" panose="020B0604020202020204" pitchFamily="34" charset="0"/>
                <a:cs typeface="Arial" panose="020B0604020202020204" pitchFamily="34" charset="0"/>
              </a:rPr>
              <a:t/>
            </a:r>
            <a:br>
              <a:rPr lang="en-GB" sz="6000" b="1" dirty="0" smtClean="0">
                <a:solidFill>
                  <a:srgbClr val="002060"/>
                </a:solidFill>
                <a:latin typeface="Arial" panose="020B0604020202020204" pitchFamily="34" charset="0"/>
                <a:cs typeface="Arial" panose="020B0604020202020204" pitchFamily="34" charset="0"/>
              </a:rPr>
            </a:br>
            <a:r>
              <a:rPr lang="en-GB" b="1" dirty="0" smtClean="0">
                <a:solidFill>
                  <a:srgbClr val="002060"/>
                </a:solidFill>
                <a:latin typeface="Arial" panose="020B0604020202020204" pitchFamily="34" charset="0"/>
                <a:cs typeface="Arial" panose="020B0604020202020204" pitchFamily="34" charset="0"/>
              </a:rPr>
              <a:t>The General Dental Council </a:t>
            </a:r>
            <a:br>
              <a:rPr lang="en-GB" b="1" dirty="0" smtClean="0">
                <a:solidFill>
                  <a:srgbClr val="002060"/>
                </a:solidFill>
                <a:latin typeface="Arial" panose="020B0604020202020204" pitchFamily="34" charset="0"/>
                <a:cs typeface="Arial" panose="020B0604020202020204" pitchFamily="34" charset="0"/>
              </a:rPr>
            </a:br>
            <a:r>
              <a:rPr lang="en-GB" b="1" dirty="0" smtClean="0">
                <a:solidFill>
                  <a:srgbClr val="002060"/>
                </a:solidFill>
                <a:latin typeface="Arial" panose="020B0604020202020204" pitchFamily="34" charset="0"/>
                <a:cs typeface="Arial" panose="020B0604020202020204" pitchFamily="34" charset="0"/>
              </a:rPr>
              <a:t>‘Word of Mouth’ Patient Panel</a:t>
            </a:r>
            <a:br>
              <a:rPr lang="en-GB" b="1" dirty="0" smtClean="0">
                <a:solidFill>
                  <a:srgbClr val="002060"/>
                </a:solidFill>
                <a:latin typeface="Arial" panose="020B0604020202020204" pitchFamily="34" charset="0"/>
                <a:cs typeface="Arial" panose="020B0604020202020204" pitchFamily="34" charset="0"/>
              </a:rPr>
            </a:br>
            <a:r>
              <a:rPr lang="en-GB" b="1" dirty="0" smtClean="0">
                <a:solidFill>
                  <a:srgbClr val="002060"/>
                </a:solidFill>
                <a:latin typeface="Arial" panose="020B0604020202020204" pitchFamily="34" charset="0"/>
                <a:cs typeface="Arial" panose="020B0604020202020204" pitchFamily="34" charset="0"/>
              </a:rPr>
              <a:t/>
            </a:r>
            <a:br>
              <a:rPr lang="en-GB" b="1" dirty="0" smtClean="0">
                <a:solidFill>
                  <a:srgbClr val="002060"/>
                </a:solidFill>
                <a:latin typeface="Arial" panose="020B0604020202020204" pitchFamily="34" charset="0"/>
                <a:cs typeface="Arial" panose="020B0604020202020204" pitchFamily="34" charset="0"/>
              </a:rPr>
            </a:br>
            <a:r>
              <a:rPr lang="en-GB" b="1" dirty="0" smtClean="0">
                <a:solidFill>
                  <a:srgbClr val="002060"/>
                </a:solidFill>
                <a:latin typeface="Arial" panose="020B0604020202020204" pitchFamily="34" charset="0"/>
                <a:cs typeface="Arial" panose="020B0604020202020204" pitchFamily="34" charset="0"/>
              </a:rPr>
              <a:t> </a:t>
            </a:r>
            <a:r>
              <a:rPr lang="en-GB" sz="3100" b="1" dirty="0" smtClean="0">
                <a:solidFill>
                  <a:srgbClr val="002060"/>
                </a:solidFill>
                <a:latin typeface="Arial" panose="020B0604020202020204" pitchFamily="34" charset="0"/>
                <a:cs typeface="Arial" panose="020B0604020202020204" pitchFamily="34" charset="0"/>
              </a:rPr>
              <a:t>Regulating for positive outcomes </a:t>
            </a:r>
            <a:br>
              <a:rPr lang="en-GB" sz="3100" b="1" dirty="0" smtClean="0">
                <a:solidFill>
                  <a:srgbClr val="002060"/>
                </a:solidFill>
                <a:latin typeface="Arial" panose="020B0604020202020204" pitchFamily="34" charset="0"/>
                <a:cs typeface="Arial" panose="020B0604020202020204" pitchFamily="34" charset="0"/>
              </a:rPr>
            </a:br>
            <a:r>
              <a:rPr lang="en-GB" sz="1600" b="1" dirty="0">
                <a:solidFill>
                  <a:srgbClr val="002060"/>
                </a:solidFill>
                <a:latin typeface="Arial" panose="020B0604020202020204" pitchFamily="34" charset="0"/>
                <a:cs typeface="Arial" panose="020B0604020202020204" pitchFamily="34" charset="0"/>
              </a:rPr>
              <a:t/>
            </a:r>
            <a:br>
              <a:rPr lang="en-GB" sz="1600" b="1" dirty="0">
                <a:solidFill>
                  <a:srgbClr val="002060"/>
                </a:solidFill>
                <a:latin typeface="Arial" panose="020B0604020202020204" pitchFamily="34" charset="0"/>
                <a:cs typeface="Arial" panose="020B0604020202020204" pitchFamily="34" charset="0"/>
              </a:rPr>
            </a:br>
            <a:r>
              <a:rPr lang="en-GB" sz="1600" b="1" dirty="0" smtClean="0">
                <a:solidFill>
                  <a:srgbClr val="002060"/>
                </a:solidFill>
                <a:latin typeface="Arial" panose="020B0604020202020204" pitchFamily="34" charset="0"/>
                <a:cs typeface="Arial" panose="020B0604020202020204" pitchFamily="34" charset="0"/>
              </a:rPr>
              <a:t/>
            </a:r>
            <a:br>
              <a:rPr lang="en-GB" sz="1600" b="1" dirty="0" smtClean="0">
                <a:solidFill>
                  <a:srgbClr val="002060"/>
                </a:solidFill>
                <a:latin typeface="Arial" panose="020B0604020202020204" pitchFamily="34" charset="0"/>
                <a:cs typeface="Arial" panose="020B0604020202020204" pitchFamily="34" charset="0"/>
              </a:rPr>
            </a:br>
            <a:r>
              <a:rPr lang="en-GB" sz="1600" b="1" dirty="0" smtClean="0">
                <a:solidFill>
                  <a:srgbClr val="002060"/>
                </a:solidFill>
                <a:latin typeface="Arial" panose="020B0604020202020204" pitchFamily="34" charset="0"/>
                <a:cs typeface="Arial" panose="020B0604020202020204" pitchFamily="34" charset="0"/>
              </a:rPr>
              <a:t/>
            </a:r>
            <a:br>
              <a:rPr lang="en-GB" sz="1600" b="1" dirty="0" smtClean="0">
                <a:solidFill>
                  <a:srgbClr val="002060"/>
                </a:solidFill>
                <a:latin typeface="Arial" panose="020B0604020202020204" pitchFamily="34" charset="0"/>
                <a:cs typeface="Arial" panose="020B0604020202020204" pitchFamily="34" charset="0"/>
              </a:rPr>
            </a:br>
            <a:r>
              <a:rPr lang="en-GB" sz="2200" b="1" dirty="0" smtClean="0">
                <a:solidFill>
                  <a:srgbClr val="002060"/>
                </a:solidFill>
                <a:latin typeface="Arial" panose="020B0604020202020204" pitchFamily="34" charset="0"/>
                <a:cs typeface="Arial" panose="020B0604020202020204" pitchFamily="34" charset="0"/>
              </a:rPr>
              <a:t>Cumberland Lodge, </a:t>
            </a:r>
            <a:r>
              <a:rPr lang="en-GB" sz="2200" b="1" dirty="0">
                <a:solidFill>
                  <a:srgbClr val="002060"/>
                </a:solidFill>
                <a:latin typeface="Arial" panose="020B0604020202020204" pitchFamily="34" charset="0"/>
                <a:cs typeface="Arial" panose="020B0604020202020204" pitchFamily="34" charset="0"/>
              </a:rPr>
              <a:t>11 </a:t>
            </a:r>
            <a:r>
              <a:rPr lang="en-GB" sz="2200" b="1" dirty="0" smtClean="0">
                <a:solidFill>
                  <a:srgbClr val="002060"/>
                </a:solidFill>
                <a:latin typeface="Arial" panose="020B0604020202020204" pitchFamily="34" charset="0"/>
                <a:cs typeface="Arial" panose="020B0604020202020204" pitchFamily="34" charset="0"/>
              </a:rPr>
              <a:t>March </a:t>
            </a:r>
            <a:r>
              <a:rPr lang="en-GB" sz="2200" b="1" dirty="0">
                <a:solidFill>
                  <a:srgbClr val="002060"/>
                </a:solidFill>
                <a:latin typeface="Arial" panose="020B0604020202020204" pitchFamily="34" charset="0"/>
                <a:cs typeface="Arial" panose="020B0604020202020204" pitchFamily="34" charset="0"/>
              </a:rPr>
              <a:t>2016</a:t>
            </a:r>
            <a:r>
              <a:rPr lang="en-GB" sz="2200" b="1" dirty="0" smtClean="0">
                <a:solidFill>
                  <a:srgbClr val="002060"/>
                </a:solidFill>
                <a:latin typeface="Arial" panose="020B0604020202020204" pitchFamily="34" charset="0"/>
                <a:cs typeface="Arial" panose="020B0604020202020204" pitchFamily="34" charset="0"/>
              </a:rPr>
              <a:t/>
            </a:r>
            <a:br>
              <a:rPr lang="en-GB" sz="2200" b="1" dirty="0" smtClean="0">
                <a:solidFill>
                  <a:srgbClr val="002060"/>
                </a:solidFill>
                <a:latin typeface="Arial" panose="020B0604020202020204" pitchFamily="34" charset="0"/>
                <a:cs typeface="Arial" panose="020B0604020202020204" pitchFamily="34" charset="0"/>
              </a:rPr>
            </a:br>
            <a:r>
              <a:rPr lang="en-GB" sz="2200" b="1" dirty="0" smtClean="0">
                <a:solidFill>
                  <a:srgbClr val="002060"/>
                </a:solidFill>
                <a:latin typeface="Arial" panose="020B0604020202020204" pitchFamily="34" charset="0"/>
                <a:cs typeface="Arial" panose="020B0604020202020204" pitchFamily="34" charset="0"/>
              </a:rPr>
              <a:t/>
            </a:r>
            <a:br>
              <a:rPr lang="en-GB" sz="2200" b="1" dirty="0" smtClean="0">
                <a:solidFill>
                  <a:srgbClr val="002060"/>
                </a:solidFill>
                <a:latin typeface="Arial" panose="020B0604020202020204" pitchFamily="34" charset="0"/>
                <a:cs typeface="Arial" panose="020B0604020202020204" pitchFamily="34" charset="0"/>
              </a:rPr>
            </a:br>
            <a:r>
              <a:rPr lang="en-GB" sz="2200" b="1" dirty="0" smtClean="0">
                <a:solidFill>
                  <a:srgbClr val="002060"/>
                </a:solidFill>
                <a:latin typeface="Arial" panose="020B0604020202020204" pitchFamily="34" charset="0"/>
                <a:cs typeface="Arial" panose="020B0604020202020204" pitchFamily="34" charset="0"/>
              </a:rPr>
              <a:t>Guy Rubin General Dental Council </a:t>
            </a:r>
            <a:r>
              <a:rPr lang="en-GB" sz="1800" b="1" dirty="0" smtClean="0">
                <a:solidFill>
                  <a:srgbClr val="002060"/>
                </a:solidFill>
                <a:latin typeface="Arial" panose="020B0604020202020204" pitchFamily="34" charset="0"/>
                <a:cs typeface="Arial" panose="020B0604020202020204" pitchFamily="34" charset="0"/>
              </a:rPr>
              <a:t/>
            </a:r>
            <a:br>
              <a:rPr lang="en-GB" sz="1800" b="1" dirty="0" smtClean="0">
                <a:solidFill>
                  <a:srgbClr val="002060"/>
                </a:solidFill>
                <a:latin typeface="Arial" panose="020B0604020202020204" pitchFamily="34" charset="0"/>
                <a:cs typeface="Arial" panose="020B0604020202020204" pitchFamily="34" charset="0"/>
              </a:rPr>
            </a:br>
            <a:r>
              <a:rPr lang="en-GB" sz="1800" b="1" dirty="0" smtClean="0">
                <a:solidFill>
                  <a:srgbClr val="002060"/>
                </a:solidFill>
                <a:latin typeface="Arial" panose="020B0604020202020204" pitchFamily="34" charset="0"/>
                <a:cs typeface="Arial" panose="020B0604020202020204" pitchFamily="34" charset="0"/>
              </a:rPr>
              <a:t/>
            </a:r>
            <a:br>
              <a:rPr lang="en-GB" sz="1800" b="1" dirty="0" smtClean="0">
                <a:solidFill>
                  <a:srgbClr val="002060"/>
                </a:solidFill>
                <a:latin typeface="Arial" panose="020B0604020202020204" pitchFamily="34" charset="0"/>
                <a:cs typeface="Arial" panose="020B0604020202020204" pitchFamily="34" charset="0"/>
              </a:rPr>
            </a:br>
            <a:r>
              <a:rPr lang="en-GB" sz="6000" b="1" dirty="0" smtClean="0">
                <a:solidFill>
                  <a:srgbClr val="002060"/>
                </a:solidFill>
                <a:latin typeface="Arial" panose="020B0604020202020204" pitchFamily="34" charset="0"/>
                <a:cs typeface="Arial" panose="020B0604020202020204" pitchFamily="34" charset="0"/>
              </a:rPr>
              <a:t> </a:t>
            </a:r>
          </a:p>
        </p:txBody>
      </p:sp>
      <p:sp>
        <p:nvSpPr>
          <p:cNvPr id="2051" name="Text Box 4"/>
          <p:cNvSpPr txBox="1">
            <a:spLocks noChangeArrowheads="1"/>
          </p:cNvSpPr>
          <p:nvPr/>
        </p:nvSpPr>
        <p:spPr bwMode="auto">
          <a:xfrm>
            <a:off x="468313" y="188913"/>
            <a:ext cx="309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pPr>
            <a:r>
              <a:rPr lang="en-GB" sz="2000" dirty="0">
                <a:solidFill>
                  <a:prstClr val="white"/>
                </a:solidFill>
                <a:latin typeface="HelveticaNeue LT 95 Black" pitchFamily="34" charset="0"/>
              </a:rPr>
              <a:t>www.gdc-uk.org</a:t>
            </a:r>
            <a:endParaRPr lang="en-US" sz="2000" dirty="0">
              <a:solidFill>
                <a:prstClr val="white"/>
              </a:solidFill>
              <a:latin typeface="HelveticaNeue LT 95 Black" pitchFamily="34" charset="0"/>
            </a:endParaRPr>
          </a:p>
        </p:txBody>
      </p:sp>
      <p:pic>
        <p:nvPicPr>
          <p:cNvPr id="2052" name="Picture 5" descr="ppf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8" descr="blue header land publ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6"/>
          <p:cNvSpPr txBox="1">
            <a:spLocks noChangeArrowheads="1"/>
          </p:cNvSpPr>
          <p:nvPr/>
        </p:nvSpPr>
        <p:spPr bwMode="auto">
          <a:xfrm>
            <a:off x="0" y="765175"/>
            <a:ext cx="9144000" cy="144463"/>
          </a:xfrm>
          <a:prstGeom prst="rect">
            <a:avLst/>
          </a:prstGeom>
          <a:solidFill>
            <a:srgbClr val="99B5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pPr>
            <a:endParaRPr lang="en-US" sz="1000" dirty="0">
              <a:solidFill>
                <a:prstClr val="black"/>
              </a:solidFill>
            </a:endParaRPr>
          </a:p>
        </p:txBody>
      </p:sp>
      <p:sp>
        <p:nvSpPr>
          <p:cNvPr id="2055" name="Text Box 27"/>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pPr>
            <a:r>
              <a:rPr lang="en-GB" sz="1400" dirty="0">
                <a:solidFill>
                  <a:prstClr val="white"/>
                </a:solidFill>
                <a:latin typeface="HelveticaNeue LT 95 Black" pitchFamily="34" charset="0"/>
              </a:rPr>
              <a:t>www.gdc-uk.org</a:t>
            </a:r>
            <a:endParaRPr lang="en-US" sz="1400" dirty="0">
              <a:solidFill>
                <a:prstClr val="white"/>
              </a:solidFill>
              <a:latin typeface="HelveticaNeue LT 95 Black" pitchFamily="34" charset="0"/>
            </a:endParaRPr>
          </a:p>
        </p:txBody>
      </p:sp>
    </p:spTree>
    <p:extLst>
      <p:ext uri="{BB962C8B-B14F-4D97-AF65-F5344CB8AC3E}">
        <p14:creationId xmlns:p14="http://schemas.microsoft.com/office/powerpoint/2010/main" val="2980723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7" y="928688"/>
            <a:ext cx="8785225" cy="1143000"/>
          </a:xfrm>
        </p:spPr>
        <p:txBody>
          <a:bodyPr>
            <a:normAutofit/>
          </a:bodyPr>
          <a:lstStyle/>
          <a:p>
            <a:r>
              <a:rPr lang="en-GB" sz="4000" b="1" dirty="0" smtClean="0">
                <a:solidFill>
                  <a:srgbClr val="2C3F69"/>
                </a:solidFill>
                <a:latin typeface="Arial" panose="020B0604020202020204" pitchFamily="34" charset="0"/>
                <a:cs typeface="Arial" panose="020B0604020202020204" pitchFamily="34" charset="0"/>
              </a:rPr>
              <a:t>Recent dental appointments</a:t>
            </a:r>
          </a:p>
        </p:txBody>
      </p:sp>
      <p:sp>
        <p:nvSpPr>
          <p:cNvPr id="3075" name="Rectangle 3"/>
          <p:cNvSpPr>
            <a:spLocks noGrp="1" noChangeArrowheads="1"/>
          </p:cNvSpPr>
          <p:nvPr>
            <p:ph type="body" sz="half" idx="1"/>
          </p:nvPr>
        </p:nvSpPr>
        <p:spPr>
          <a:xfrm>
            <a:off x="40087" y="1988840"/>
            <a:ext cx="4928033" cy="4392488"/>
          </a:xfrm>
        </p:spPr>
        <p:txBody>
          <a:bodyPr>
            <a:normAutofit fontScale="25000" lnSpcReduction="20000"/>
          </a:bodyPr>
          <a:lstStyle/>
          <a:p>
            <a:pPr marL="457200" lvl="1" indent="0">
              <a:buFont typeface="Arial" pitchFamily="34" charset="0"/>
              <a:buNone/>
            </a:pPr>
            <a:endParaRPr lang="en-US" sz="6800" b="1" dirty="0">
              <a:solidFill>
                <a:srgbClr val="002060"/>
              </a:solidFill>
              <a:latin typeface="Arial" panose="020B0604020202020204" pitchFamily="34" charset="0"/>
              <a:cs typeface="Arial" panose="020B0604020202020204" pitchFamily="34" charset="0"/>
            </a:endParaRPr>
          </a:p>
          <a:p>
            <a:pPr marL="457200" lvl="1" indent="0">
              <a:buFont typeface="Arial" pitchFamily="34" charset="0"/>
              <a:buNone/>
            </a:pPr>
            <a:r>
              <a:rPr lang="en-US" sz="8000" b="1" dirty="0">
                <a:solidFill>
                  <a:srgbClr val="002060"/>
                </a:solidFill>
                <a:latin typeface="Arial" panose="020B0604020202020204" pitchFamily="34" charset="0"/>
                <a:cs typeface="Arial" panose="020B0604020202020204" pitchFamily="34" charset="0"/>
              </a:rPr>
              <a:t>Objective</a:t>
            </a:r>
            <a:r>
              <a:rPr lang="en-US" sz="8000" b="1" dirty="0" smtClean="0">
                <a:solidFill>
                  <a:srgbClr val="002060"/>
                </a:solidFill>
                <a:latin typeface="Arial" panose="020B0604020202020204" pitchFamily="34" charset="0"/>
                <a:cs typeface="Arial" panose="020B0604020202020204" pitchFamily="34" charset="0"/>
              </a:rPr>
              <a:t>:</a:t>
            </a:r>
            <a:endParaRPr lang="en-US" sz="8000" b="1" dirty="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GB" sz="8000" dirty="0" err="1" smtClean="0">
                <a:solidFill>
                  <a:srgbClr val="002060"/>
                </a:solidFill>
                <a:latin typeface="Arial" panose="020B0604020202020204" pitchFamily="34" charset="0"/>
                <a:cs typeface="Arial" panose="020B0604020202020204" pitchFamily="34" charset="0"/>
              </a:rPr>
              <a:t>Explpore</a:t>
            </a:r>
            <a:r>
              <a:rPr lang="en-GB" sz="8000" dirty="0" smtClean="0">
                <a:solidFill>
                  <a:srgbClr val="002060"/>
                </a:solidFill>
                <a:latin typeface="Arial" panose="020B0604020202020204" pitchFamily="34" charset="0"/>
                <a:cs typeface="Arial" panose="020B0604020202020204" pitchFamily="34" charset="0"/>
              </a:rPr>
              <a:t> patients’ experiences and </a:t>
            </a:r>
            <a:r>
              <a:rPr lang="en-GB" sz="8000" dirty="0">
                <a:solidFill>
                  <a:srgbClr val="002060"/>
                </a:solidFill>
                <a:latin typeface="Arial" panose="020B0604020202020204" pitchFamily="34" charset="0"/>
                <a:cs typeface="Arial" panose="020B0604020202020204" pitchFamily="34" charset="0"/>
              </a:rPr>
              <a:t>the extent to which </a:t>
            </a:r>
            <a:r>
              <a:rPr lang="en-GB" sz="8000" dirty="0" smtClean="0">
                <a:solidFill>
                  <a:srgbClr val="002060"/>
                </a:solidFill>
                <a:latin typeface="Arial" panose="020B0604020202020204" pitchFamily="34" charset="0"/>
                <a:cs typeface="Arial" panose="020B0604020202020204" pitchFamily="34" charset="0"/>
              </a:rPr>
              <a:t>GDC </a:t>
            </a:r>
            <a:r>
              <a:rPr lang="en-GB" sz="8000" dirty="0">
                <a:solidFill>
                  <a:srgbClr val="002060"/>
                </a:solidFill>
                <a:latin typeface="Arial" panose="020B0604020202020204" pitchFamily="34" charset="0"/>
                <a:cs typeface="Arial" panose="020B0604020202020204" pitchFamily="34" charset="0"/>
              </a:rPr>
              <a:t>Standards </a:t>
            </a:r>
            <a:r>
              <a:rPr lang="en-GB" sz="8000" dirty="0" smtClean="0">
                <a:solidFill>
                  <a:srgbClr val="002060"/>
                </a:solidFill>
                <a:latin typeface="Arial" panose="020B0604020202020204" pitchFamily="34" charset="0"/>
                <a:cs typeface="Arial" panose="020B0604020202020204" pitchFamily="34" charset="0"/>
              </a:rPr>
              <a:t>are </a:t>
            </a:r>
            <a:r>
              <a:rPr lang="en-GB" sz="8000" dirty="0">
                <a:solidFill>
                  <a:srgbClr val="002060"/>
                </a:solidFill>
                <a:latin typeface="Arial" panose="020B0604020202020204" pitchFamily="34" charset="0"/>
                <a:cs typeface="Arial" panose="020B0604020202020204" pitchFamily="34" charset="0"/>
              </a:rPr>
              <a:t>being met </a:t>
            </a:r>
            <a:endParaRPr lang="en-GB" sz="8000"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8000" dirty="0">
              <a:solidFill>
                <a:srgbClr val="002060"/>
              </a:solidFill>
              <a:latin typeface="Arial" panose="020B0604020202020204" pitchFamily="34" charset="0"/>
              <a:cs typeface="Arial" panose="020B0604020202020204" pitchFamily="34" charset="0"/>
            </a:endParaRPr>
          </a:p>
          <a:p>
            <a:pPr marL="457200" lvl="1" indent="0">
              <a:buNone/>
            </a:pPr>
            <a:r>
              <a:rPr lang="en-US" sz="8000" b="1" dirty="0">
                <a:solidFill>
                  <a:srgbClr val="002060"/>
                </a:solidFill>
                <a:latin typeface="Arial" panose="020B0604020202020204" pitchFamily="34" charset="0"/>
                <a:cs typeface="Arial" panose="020B0604020202020204" pitchFamily="34" charset="0"/>
              </a:rPr>
              <a:t>Methodology</a:t>
            </a:r>
            <a:r>
              <a:rPr lang="en-US" sz="8000" dirty="0">
                <a:solidFill>
                  <a:srgbClr val="002060"/>
                </a:solidFill>
                <a:latin typeface="Arial" panose="020B0604020202020204" pitchFamily="34" charset="0"/>
                <a:cs typeface="Arial" panose="020B0604020202020204" pitchFamily="34" charset="0"/>
              </a:rPr>
              <a:t> </a:t>
            </a:r>
          </a:p>
          <a:p>
            <a:pPr lvl="1">
              <a:buFont typeface="Arial" panose="020B0604020202020204" pitchFamily="34" charset="0"/>
              <a:buChar char="•"/>
            </a:pPr>
            <a:r>
              <a:rPr lang="en-US" sz="8000" dirty="0">
                <a:solidFill>
                  <a:srgbClr val="002060"/>
                </a:solidFill>
                <a:latin typeface="Arial" panose="020B0604020202020204" pitchFamily="34" charset="0"/>
                <a:cs typeface="Arial" panose="020B0604020202020204" pitchFamily="34" charset="0"/>
              </a:rPr>
              <a:t>Two </a:t>
            </a:r>
            <a:r>
              <a:rPr lang="en-US" sz="8000" dirty="0" smtClean="0">
                <a:solidFill>
                  <a:srgbClr val="002060"/>
                </a:solidFill>
                <a:latin typeface="Arial" panose="020B0604020202020204" pitchFamily="34" charset="0"/>
                <a:cs typeface="Arial" panose="020B0604020202020204" pitchFamily="34" charset="0"/>
              </a:rPr>
              <a:t>surveys carried out in </a:t>
            </a:r>
            <a:r>
              <a:rPr lang="en-US" sz="8000" dirty="0">
                <a:solidFill>
                  <a:srgbClr val="002060"/>
                </a:solidFill>
                <a:latin typeface="Arial" panose="020B0604020202020204" pitchFamily="34" charset="0"/>
                <a:cs typeface="Arial" panose="020B0604020202020204" pitchFamily="34" charset="0"/>
              </a:rPr>
              <a:t>2015 </a:t>
            </a:r>
            <a:r>
              <a:rPr lang="en-US" sz="8000" dirty="0" smtClean="0">
                <a:solidFill>
                  <a:srgbClr val="002060"/>
                </a:solidFill>
                <a:latin typeface="Arial" panose="020B0604020202020204" pitchFamily="34" charset="0"/>
                <a:cs typeface="Arial" panose="020B0604020202020204" pitchFamily="34" charset="0"/>
              </a:rPr>
              <a:t>with 1052 </a:t>
            </a:r>
            <a:r>
              <a:rPr lang="en-US" sz="8000" dirty="0">
                <a:solidFill>
                  <a:srgbClr val="002060"/>
                </a:solidFill>
                <a:latin typeface="Arial" panose="020B0604020202020204" pitchFamily="34" charset="0"/>
                <a:cs typeface="Arial" panose="020B0604020202020204" pitchFamily="34" charset="0"/>
              </a:rPr>
              <a:t>panel members who had </a:t>
            </a:r>
            <a:r>
              <a:rPr lang="en-US" sz="8000" dirty="0" smtClean="0">
                <a:solidFill>
                  <a:srgbClr val="002060"/>
                </a:solidFill>
                <a:latin typeface="Arial" panose="020B0604020202020204" pitchFamily="34" charset="0"/>
                <a:cs typeface="Arial" panose="020B0604020202020204" pitchFamily="34" charset="0"/>
              </a:rPr>
              <a:t>a dental </a:t>
            </a:r>
            <a:r>
              <a:rPr lang="en-US" sz="8000" dirty="0">
                <a:solidFill>
                  <a:srgbClr val="002060"/>
                </a:solidFill>
                <a:latin typeface="Arial" panose="020B0604020202020204" pitchFamily="34" charset="0"/>
                <a:cs typeface="Arial" panose="020B0604020202020204" pitchFamily="34" charset="0"/>
              </a:rPr>
              <a:t>appointment </a:t>
            </a:r>
            <a:r>
              <a:rPr lang="en-US" sz="8000" dirty="0" smtClean="0">
                <a:solidFill>
                  <a:srgbClr val="002060"/>
                </a:solidFill>
                <a:latin typeface="Arial" panose="020B0604020202020204" pitchFamily="34" charset="0"/>
                <a:cs typeface="Arial" panose="020B0604020202020204" pitchFamily="34" charset="0"/>
              </a:rPr>
              <a:t>within </a:t>
            </a:r>
            <a:r>
              <a:rPr lang="en-US" sz="8000" dirty="0">
                <a:solidFill>
                  <a:srgbClr val="002060"/>
                </a:solidFill>
                <a:latin typeface="Arial" panose="020B0604020202020204" pitchFamily="34" charset="0"/>
                <a:cs typeface="Arial" panose="020B0604020202020204" pitchFamily="34" charset="0"/>
              </a:rPr>
              <a:t>the last </a:t>
            </a:r>
            <a:r>
              <a:rPr lang="en-US" sz="8000" dirty="0" smtClean="0">
                <a:solidFill>
                  <a:srgbClr val="002060"/>
                </a:solidFill>
                <a:latin typeface="Arial" panose="020B0604020202020204" pitchFamily="34" charset="0"/>
                <a:cs typeface="Arial" panose="020B0604020202020204" pitchFamily="34" charset="0"/>
              </a:rPr>
              <a:t>month</a:t>
            </a:r>
          </a:p>
        </p:txBody>
      </p:sp>
      <p:pic>
        <p:nvPicPr>
          <p:cNvPr id="3076" name="Picture 5" descr="blue header land 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dirty="0">
                <a:solidFill>
                  <a:schemeClr val="bg1"/>
                </a:solidFill>
                <a:latin typeface="HelveticaNeue LT 95 Black" pitchFamily="34" charset="0"/>
              </a:rPr>
              <a:t>www.gdc-uk.org</a:t>
            </a:r>
            <a:endParaRPr lang="en-US" sz="1400" dirty="0">
              <a:solidFill>
                <a:schemeClr val="bg1"/>
              </a:solidFill>
              <a:latin typeface="HelveticaNeue LT 95 Black" pitchFamily="34" charset="0"/>
            </a:endParaRPr>
          </a:p>
        </p:txBody>
      </p:sp>
      <p:pic>
        <p:nvPicPr>
          <p:cNvPr id="2" name="Picture 1"/>
          <p:cNvPicPr>
            <a:picLocks noChangeAspect="1"/>
          </p:cNvPicPr>
          <p:nvPr/>
        </p:nvPicPr>
        <p:blipFill>
          <a:blip r:embed="rId4"/>
          <a:stretch>
            <a:fillRect/>
          </a:stretch>
        </p:blipFill>
        <p:spPr>
          <a:xfrm>
            <a:off x="4971588" y="2071688"/>
            <a:ext cx="3921587" cy="3232422"/>
          </a:xfrm>
          <a:prstGeom prst="rect">
            <a:avLst/>
          </a:prstGeom>
        </p:spPr>
      </p:pic>
      <p:sp>
        <p:nvSpPr>
          <p:cNvPr id="3" name="TextBox 2"/>
          <p:cNvSpPr txBox="1"/>
          <p:nvPr/>
        </p:nvSpPr>
        <p:spPr>
          <a:xfrm>
            <a:off x="52643" y="5312014"/>
            <a:ext cx="7992888" cy="1077218"/>
          </a:xfrm>
          <a:prstGeom prst="rect">
            <a:avLst/>
          </a:prstGeom>
          <a:noFill/>
        </p:spPr>
        <p:txBody>
          <a:bodyPr wrap="square" rtlCol="0">
            <a:spAutoFit/>
          </a:bodyPr>
          <a:lstStyle/>
          <a:p>
            <a:pPr lvl="1">
              <a:spcBef>
                <a:spcPct val="20000"/>
              </a:spcBef>
            </a:pPr>
            <a:r>
              <a:rPr lang="en-US" sz="2000" b="1" dirty="0">
                <a:solidFill>
                  <a:srgbClr val="002060"/>
                </a:solidFill>
                <a:latin typeface="Arial" panose="020B0604020202020204" pitchFamily="34" charset="0"/>
                <a:cs typeface="Arial" panose="020B0604020202020204" pitchFamily="34" charset="0"/>
              </a:rPr>
              <a:t>Key Findings </a:t>
            </a:r>
          </a:p>
          <a:p>
            <a:pPr marL="742950" lvl="1" indent="-285750">
              <a:spcBef>
                <a:spcPct val="20000"/>
              </a:spcBef>
              <a:buFont typeface="Arial" pitchFamily="34" charset="0"/>
              <a:buChar char="•"/>
            </a:pPr>
            <a:r>
              <a:rPr lang="en-US" sz="2000" dirty="0">
                <a:solidFill>
                  <a:srgbClr val="002060"/>
                </a:solidFill>
                <a:latin typeface="Arial" panose="020B0604020202020204" pitchFamily="34" charset="0"/>
                <a:cs typeface="Arial" panose="020B0604020202020204" pitchFamily="34" charset="0"/>
              </a:rPr>
              <a:t>Vast majority said that the benefits and risks of treatment were explained and gave informed consent</a:t>
            </a:r>
          </a:p>
        </p:txBody>
      </p:sp>
    </p:spTree>
    <p:extLst>
      <p:ext uri="{BB962C8B-B14F-4D97-AF65-F5344CB8AC3E}">
        <p14:creationId xmlns:p14="http://schemas.microsoft.com/office/powerpoint/2010/main" val="735865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7" y="928688"/>
            <a:ext cx="8785225" cy="1143000"/>
          </a:xfrm>
        </p:spPr>
        <p:txBody>
          <a:bodyPr>
            <a:normAutofit/>
          </a:bodyPr>
          <a:lstStyle/>
          <a:p>
            <a:r>
              <a:rPr lang="en-GB" sz="4000" b="1" dirty="0" smtClean="0">
                <a:solidFill>
                  <a:srgbClr val="2C3F69"/>
                </a:solidFill>
                <a:latin typeface="Arial" panose="020B0604020202020204" pitchFamily="34" charset="0"/>
                <a:cs typeface="Arial" panose="020B0604020202020204" pitchFamily="34" charset="0"/>
              </a:rPr>
              <a:t>Recent dental appointments</a:t>
            </a:r>
          </a:p>
        </p:txBody>
      </p:sp>
      <p:pic>
        <p:nvPicPr>
          <p:cNvPr id="3076" name="Picture 5" descr="blue header land 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dirty="0">
                <a:solidFill>
                  <a:schemeClr val="bg1"/>
                </a:solidFill>
                <a:latin typeface="HelveticaNeue LT 95 Black" pitchFamily="34" charset="0"/>
              </a:rPr>
              <a:t>www.gdc-uk.org</a:t>
            </a:r>
            <a:endParaRPr lang="en-US" sz="1400" dirty="0">
              <a:solidFill>
                <a:schemeClr val="bg1"/>
              </a:solidFill>
              <a:latin typeface="HelveticaNeue LT 95 Black" pitchFamily="34" charset="0"/>
            </a:endParaRPr>
          </a:p>
        </p:txBody>
      </p:sp>
      <p:pic>
        <p:nvPicPr>
          <p:cNvPr id="2" name="Picture 1"/>
          <p:cNvPicPr>
            <a:picLocks noChangeAspect="1"/>
          </p:cNvPicPr>
          <p:nvPr/>
        </p:nvPicPr>
        <p:blipFill rotWithShape="1">
          <a:blip r:embed="rId4"/>
          <a:srcRect l="17628" t="1594" r="11864" b="1594"/>
          <a:stretch/>
        </p:blipFill>
        <p:spPr>
          <a:xfrm>
            <a:off x="458610" y="3055822"/>
            <a:ext cx="3456384" cy="2880321"/>
          </a:xfrm>
          <a:prstGeom prst="rect">
            <a:avLst/>
          </a:prstGeom>
        </p:spPr>
      </p:pic>
      <p:sp>
        <p:nvSpPr>
          <p:cNvPr id="3" name="TextBox 2"/>
          <p:cNvSpPr txBox="1"/>
          <p:nvPr/>
        </p:nvSpPr>
        <p:spPr>
          <a:xfrm>
            <a:off x="4283968" y="2780928"/>
            <a:ext cx="4591011" cy="3139321"/>
          </a:xfrm>
          <a:prstGeom prst="rect">
            <a:avLst/>
          </a:prstGeom>
          <a:noFill/>
        </p:spPr>
        <p:txBody>
          <a:bodyPr wrap="square" rtlCol="0">
            <a:spAutoFit/>
          </a:bodyPr>
          <a:lstStyle/>
          <a:p>
            <a:pPr lvl="1"/>
            <a:r>
              <a:rPr lang="en-US" b="1" dirty="0">
                <a:solidFill>
                  <a:srgbClr val="002060"/>
                </a:solidFill>
                <a:latin typeface="Arial" panose="020B0604020202020204" pitchFamily="34" charset="0"/>
                <a:cs typeface="Arial" panose="020B0604020202020204" pitchFamily="34" charset="0"/>
              </a:rPr>
              <a:t>Results.. </a:t>
            </a:r>
          </a:p>
          <a:p>
            <a:pPr lvl="1"/>
            <a:r>
              <a:rPr lang="en-US" dirty="0">
                <a:solidFill>
                  <a:srgbClr val="002060"/>
                </a:solidFill>
                <a:latin typeface="Arial" panose="020B0604020202020204" pitchFamily="34" charset="0"/>
                <a:cs typeface="Arial" panose="020B0604020202020204" pitchFamily="34" charset="0"/>
              </a:rPr>
              <a:t>1 in 4 said that costs were not explained in advance or that they did not see a price list on </a:t>
            </a:r>
            <a:r>
              <a:rPr lang="en-US" dirty="0" smtClean="0">
                <a:solidFill>
                  <a:srgbClr val="002060"/>
                </a:solidFill>
                <a:latin typeface="Arial" panose="020B0604020202020204" pitchFamily="34" charset="0"/>
                <a:cs typeface="Arial" panose="020B0604020202020204" pitchFamily="34" charset="0"/>
              </a:rPr>
              <a:t>display</a:t>
            </a:r>
            <a:br>
              <a:rPr lang="en-US" dirty="0" smtClean="0">
                <a:solidFill>
                  <a:srgbClr val="002060"/>
                </a:solidFill>
                <a:latin typeface="Arial" panose="020B0604020202020204" pitchFamily="34" charset="0"/>
                <a:cs typeface="Arial" panose="020B0604020202020204" pitchFamily="34" charset="0"/>
              </a:rPr>
            </a:br>
            <a:endParaRPr lang="en-US" dirty="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lvl="1"/>
            <a:r>
              <a:rPr lang="en-US" b="1" dirty="0">
                <a:solidFill>
                  <a:srgbClr val="002060"/>
                </a:solidFill>
                <a:latin typeface="Arial" panose="020B0604020202020204" pitchFamily="34" charset="0"/>
                <a:cs typeface="Arial" panose="020B0604020202020204" pitchFamily="34" charset="0"/>
              </a:rPr>
              <a:t>Outcomes</a:t>
            </a:r>
          </a:p>
          <a:p>
            <a:pPr lvl="1"/>
            <a:r>
              <a:rPr lang="en-US" dirty="0">
                <a:solidFill>
                  <a:srgbClr val="002060"/>
                </a:solidFill>
                <a:latin typeface="Arial" panose="020B0604020202020204" pitchFamily="34" charset="0"/>
                <a:cs typeface="Arial" panose="020B0604020202020204" pitchFamily="34" charset="0"/>
              </a:rPr>
              <a:t>Direct evidence from patients in monitoring and evaluating adherence to the standards </a:t>
            </a:r>
          </a:p>
          <a:p>
            <a:endParaRPr lang="en-GB" dirty="0"/>
          </a:p>
        </p:txBody>
      </p:sp>
      <p:sp>
        <p:nvSpPr>
          <p:cNvPr id="4" name="TextBox 3"/>
          <p:cNvSpPr txBox="1"/>
          <p:nvPr/>
        </p:nvSpPr>
        <p:spPr>
          <a:xfrm>
            <a:off x="406467" y="2211466"/>
            <a:ext cx="3312492" cy="738664"/>
          </a:xfrm>
          <a:prstGeom prst="rect">
            <a:avLst/>
          </a:prstGeom>
          <a:noFill/>
        </p:spPr>
        <p:txBody>
          <a:bodyPr wrap="square" rtlCol="0">
            <a:spAutoFit/>
          </a:bodyPr>
          <a:lstStyle/>
          <a:p>
            <a:pPr algn="just">
              <a:spcAft>
                <a:spcPts val="0"/>
              </a:spcAft>
              <a:tabLst>
                <a:tab pos="2743200" algn="ctr"/>
                <a:tab pos="5486400" algn="r"/>
              </a:tabLst>
            </a:pPr>
            <a:r>
              <a:rPr lang="en-GB" sz="1400" b="1" i="1" dirty="0">
                <a:solidFill>
                  <a:srgbClr val="7C2B83"/>
                </a:solidFill>
                <a:latin typeface="Tahoma" panose="020B0604030504040204" pitchFamily="34" charset="0"/>
                <a:ea typeface="Times New Roman" panose="02020603050405020304" pitchFamily="18" charset="0"/>
                <a:cs typeface="Times New Roman" panose="02020603050405020304" pitchFamily="18" charset="0"/>
              </a:rPr>
              <a:t>Figure 11 – The cost of my appointment was clearly explained to me in advance</a:t>
            </a:r>
            <a:endParaRPr lang="en-GB" sz="1400" dirty="0">
              <a:solidFill>
                <a:srgbClr val="7C2B83"/>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half" idx="1"/>
          </p:nvPr>
        </p:nvSpPr>
        <p:spPr/>
        <p:txBody>
          <a:bodyPr/>
          <a:lstStyle/>
          <a:p>
            <a:endParaRPr lang="en-GB" dirty="0"/>
          </a:p>
        </p:txBody>
      </p:sp>
    </p:spTree>
    <p:extLst>
      <p:ext uri="{BB962C8B-B14F-4D97-AF65-F5344CB8AC3E}">
        <p14:creationId xmlns:p14="http://schemas.microsoft.com/office/powerpoint/2010/main" val="2494744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7" y="928688"/>
            <a:ext cx="8785225" cy="1143000"/>
          </a:xfrm>
        </p:spPr>
        <p:txBody>
          <a:bodyPr>
            <a:normAutofit/>
          </a:bodyPr>
          <a:lstStyle/>
          <a:p>
            <a:r>
              <a:rPr lang="en-GB" b="1" dirty="0" smtClean="0">
                <a:solidFill>
                  <a:srgbClr val="2C3F69"/>
                </a:solidFill>
                <a:latin typeface="Arial" panose="020B0604020202020204" pitchFamily="34" charset="0"/>
                <a:cs typeface="Arial" panose="020B0604020202020204" pitchFamily="34" charset="0"/>
              </a:rPr>
              <a:t>GDC Roadmap 2016-19</a:t>
            </a:r>
            <a:endParaRPr lang="en-GB" dirty="0" smtClean="0">
              <a:solidFill>
                <a:srgbClr val="2C3F69"/>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sz="half" idx="1"/>
          </p:nvPr>
        </p:nvSpPr>
        <p:spPr>
          <a:xfrm>
            <a:off x="-180527" y="1628800"/>
            <a:ext cx="9108628" cy="5229200"/>
          </a:xfrm>
        </p:spPr>
        <p:txBody>
          <a:bodyPr>
            <a:noAutofit/>
          </a:bodyPr>
          <a:lstStyle/>
          <a:p>
            <a:pPr marL="457200" lvl="1" indent="0">
              <a:buNone/>
            </a:pPr>
            <a:endParaRPr lang="en-US" sz="2400" b="1" dirty="0" smtClean="0">
              <a:solidFill>
                <a:schemeClr val="tx2"/>
              </a:solidFill>
              <a:latin typeface="Arial" panose="020B0604020202020204" pitchFamily="34" charset="0"/>
              <a:cs typeface="Arial" panose="020B0604020202020204" pitchFamily="34" charset="0"/>
            </a:endParaRPr>
          </a:p>
          <a:p>
            <a:pPr marL="457200" lvl="1" indent="0">
              <a:buNone/>
            </a:pPr>
            <a:r>
              <a:rPr lang="en-US" sz="2000" b="1" dirty="0" smtClean="0">
                <a:solidFill>
                  <a:srgbClr val="002060"/>
                </a:solidFill>
                <a:latin typeface="Arial" panose="020B0604020202020204" pitchFamily="34" charset="0"/>
                <a:cs typeface="Arial" panose="020B0604020202020204" pitchFamily="34" charset="0"/>
              </a:rPr>
              <a:t>Objective: </a:t>
            </a:r>
            <a:endParaRPr lang="en-US" sz="2000"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smtClean="0">
                <a:solidFill>
                  <a:srgbClr val="002060"/>
                </a:solidFill>
                <a:latin typeface="Arial" panose="020B0604020202020204" pitchFamily="34" charset="0"/>
                <a:cs typeface="Arial" panose="020B0604020202020204" pitchFamily="34" charset="0"/>
              </a:rPr>
              <a:t>Patient voice and input into the development of the GDC’s roadmap 2016-2019</a:t>
            </a:r>
          </a:p>
          <a:p>
            <a:pPr marL="457200" lvl="1" indent="0">
              <a:buNone/>
            </a:pPr>
            <a:endParaRPr lang="en-US" sz="2000" dirty="0" smtClean="0">
              <a:solidFill>
                <a:srgbClr val="002060"/>
              </a:solidFill>
              <a:latin typeface="Arial" panose="020B0604020202020204" pitchFamily="34" charset="0"/>
              <a:cs typeface="Arial" panose="020B0604020202020204" pitchFamily="34" charset="0"/>
            </a:endParaRPr>
          </a:p>
          <a:p>
            <a:pPr marL="457200" lvl="1" indent="0">
              <a:buNone/>
            </a:pPr>
            <a:r>
              <a:rPr lang="en-US" sz="2000" b="1" dirty="0" smtClean="0">
                <a:solidFill>
                  <a:srgbClr val="002060"/>
                </a:solidFill>
                <a:latin typeface="Arial" panose="020B0604020202020204" pitchFamily="34" charset="0"/>
                <a:cs typeface="Arial" panose="020B0604020202020204" pitchFamily="34" charset="0"/>
              </a:rPr>
              <a:t>Methodology</a:t>
            </a:r>
            <a:r>
              <a:rPr lang="en-US" sz="2000" b="1" dirty="0">
                <a:solidFill>
                  <a:srgbClr val="002060"/>
                </a:solidFill>
                <a:latin typeface="Arial" panose="020B0604020202020204" pitchFamily="34" charset="0"/>
                <a:cs typeface="Arial" panose="020B0604020202020204" pitchFamily="34" charset="0"/>
              </a:rPr>
              <a:t>: </a:t>
            </a:r>
            <a:endParaRPr lang="en-US" sz="2000" b="1"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smtClean="0">
                <a:solidFill>
                  <a:srgbClr val="002060"/>
                </a:solidFill>
                <a:latin typeface="Arial" panose="020B0604020202020204" pitchFamily="34" charset="0"/>
                <a:cs typeface="Arial" panose="020B0604020202020204" pitchFamily="34" charset="0"/>
              </a:rPr>
              <a:t>Deliberative workshop with cross section of patient panel members – a different way of working with the Panel</a:t>
            </a:r>
            <a:endParaRPr lang="en-US" sz="2000" dirty="0">
              <a:solidFill>
                <a:srgbClr val="002060"/>
              </a:solidFill>
              <a:latin typeface="Arial" panose="020B0604020202020204" pitchFamily="34" charset="0"/>
              <a:cs typeface="Arial" panose="020B0604020202020204" pitchFamily="34" charset="0"/>
            </a:endParaRPr>
          </a:p>
          <a:p>
            <a:pPr marL="457200" lvl="1" indent="0">
              <a:buNone/>
            </a:pPr>
            <a:endParaRPr lang="en-US" sz="1800" b="1" dirty="0" smtClean="0">
              <a:solidFill>
                <a:srgbClr val="002060"/>
              </a:solidFill>
              <a:latin typeface="Arial" panose="020B0604020202020204" pitchFamily="34" charset="0"/>
              <a:cs typeface="Arial" panose="020B0604020202020204" pitchFamily="34" charset="0"/>
            </a:endParaRPr>
          </a:p>
        </p:txBody>
      </p:sp>
      <p:pic>
        <p:nvPicPr>
          <p:cNvPr id="3076" name="Picture 5" descr="blue header land 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dirty="0">
                <a:solidFill>
                  <a:schemeClr val="bg1"/>
                </a:solidFill>
                <a:latin typeface="HelveticaNeue LT 95 Black" pitchFamily="34" charset="0"/>
              </a:rPr>
              <a:t>www.gdc-uk.org</a:t>
            </a:r>
            <a:endParaRPr lang="en-US" sz="1400" dirty="0">
              <a:solidFill>
                <a:schemeClr val="bg1"/>
              </a:solidFill>
              <a:latin typeface="HelveticaNeue LT 95 Black"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7" y="4243400"/>
            <a:ext cx="4608512" cy="2374798"/>
          </a:xfrm>
          <a:prstGeom prst="rect">
            <a:avLst/>
          </a:prstGeom>
        </p:spPr>
      </p:pic>
    </p:spTree>
    <p:extLst>
      <p:ext uri="{BB962C8B-B14F-4D97-AF65-F5344CB8AC3E}">
        <p14:creationId xmlns:p14="http://schemas.microsoft.com/office/powerpoint/2010/main" val="3096934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7" y="928688"/>
            <a:ext cx="8785225" cy="1143000"/>
          </a:xfrm>
        </p:spPr>
        <p:txBody>
          <a:bodyPr>
            <a:normAutofit/>
          </a:bodyPr>
          <a:lstStyle/>
          <a:p>
            <a:r>
              <a:rPr lang="en-GB" sz="4000" b="1" dirty="0" smtClean="0">
                <a:solidFill>
                  <a:srgbClr val="2C3F69"/>
                </a:solidFill>
                <a:latin typeface="Arial" panose="020B0604020202020204" pitchFamily="34" charset="0"/>
                <a:cs typeface="Arial" panose="020B0604020202020204" pitchFamily="34" charset="0"/>
              </a:rPr>
              <a:t>GDC Roadmap 2016-19</a:t>
            </a:r>
            <a:endParaRPr lang="en-GB" sz="4000" dirty="0" smtClean="0">
              <a:solidFill>
                <a:srgbClr val="2C3F69"/>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sz="half" idx="1"/>
          </p:nvPr>
        </p:nvSpPr>
        <p:spPr>
          <a:xfrm>
            <a:off x="179387" y="2100264"/>
            <a:ext cx="8713787" cy="5000624"/>
          </a:xfrm>
        </p:spPr>
        <p:txBody>
          <a:bodyPr>
            <a:noAutofit/>
          </a:bodyPr>
          <a:lstStyle/>
          <a:p>
            <a:pPr marL="457200" lvl="1" indent="0">
              <a:buNone/>
            </a:pPr>
            <a:r>
              <a:rPr lang="en-US" sz="1800" b="1" dirty="0" smtClean="0">
                <a:solidFill>
                  <a:srgbClr val="002060"/>
                </a:solidFill>
                <a:latin typeface="Arial" panose="020B0604020202020204" pitchFamily="34" charset="0"/>
                <a:cs typeface="Arial" panose="020B0604020202020204" pitchFamily="34" charset="0"/>
              </a:rPr>
              <a:t>Key Findings:</a:t>
            </a:r>
          </a:p>
          <a:p>
            <a:pPr lvl="1">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rPr>
              <a:t>Attitudes towards dentistry are changing</a:t>
            </a:r>
            <a:br>
              <a:rPr lang="en-GB" sz="1800" dirty="0" smtClean="0">
                <a:solidFill>
                  <a:srgbClr val="002060"/>
                </a:solidFill>
                <a:latin typeface="Arial" panose="020B0604020202020204" pitchFamily="34" charset="0"/>
                <a:cs typeface="Arial" panose="020B0604020202020204" pitchFamily="34" charset="0"/>
              </a:rPr>
            </a:br>
            <a:endParaRPr lang="en-GB" sz="1800"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rPr>
              <a:t>Local Resolution</a:t>
            </a:r>
            <a:br>
              <a:rPr lang="en-GB" sz="1800" dirty="0" smtClean="0">
                <a:solidFill>
                  <a:srgbClr val="002060"/>
                </a:solidFill>
                <a:latin typeface="Arial" panose="020B0604020202020204" pitchFamily="34" charset="0"/>
                <a:cs typeface="Arial" panose="020B0604020202020204" pitchFamily="34" charset="0"/>
              </a:rPr>
            </a:br>
            <a:endParaRPr lang="en-GB" sz="1800"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dirty="0" smtClean="0">
                <a:solidFill>
                  <a:srgbClr val="002060"/>
                </a:solidFill>
                <a:latin typeface="Arial" panose="020B0604020202020204" pitchFamily="34" charset="0"/>
                <a:cs typeface="Arial" panose="020B0604020202020204" pitchFamily="34" charset="0"/>
              </a:rPr>
              <a:t>Patients focused on the importance of treating those with </a:t>
            </a:r>
            <a:r>
              <a:rPr lang="en-GB" sz="1800" dirty="0">
                <a:solidFill>
                  <a:srgbClr val="002060"/>
                </a:solidFill>
                <a:latin typeface="Arial" panose="020B0604020202020204" pitchFamily="34" charset="0"/>
                <a:cs typeface="Arial" panose="020B0604020202020204" pitchFamily="34" charset="0"/>
              </a:rPr>
              <a:t>more complex needs (e.g. dementia</a:t>
            </a:r>
            <a:r>
              <a:rPr lang="en-GB" sz="1800" dirty="0" smtClean="0">
                <a:solidFill>
                  <a:srgbClr val="002060"/>
                </a:solidFill>
                <a:latin typeface="Arial" panose="020B0604020202020204" pitchFamily="34" charset="0"/>
                <a:cs typeface="Arial" panose="020B0604020202020204" pitchFamily="34" charset="0"/>
              </a:rPr>
              <a:t>) and the specialised </a:t>
            </a:r>
            <a:r>
              <a:rPr lang="en-GB" sz="1800" dirty="0">
                <a:solidFill>
                  <a:srgbClr val="002060"/>
                </a:solidFill>
                <a:latin typeface="Arial" panose="020B0604020202020204" pitchFamily="34" charset="0"/>
                <a:cs typeface="Arial" panose="020B0604020202020204" pitchFamily="34" charset="0"/>
              </a:rPr>
              <a:t>knowledge and </a:t>
            </a:r>
            <a:r>
              <a:rPr lang="en-GB" sz="1800" dirty="0" smtClean="0">
                <a:solidFill>
                  <a:srgbClr val="002060"/>
                </a:solidFill>
                <a:latin typeface="Arial" panose="020B0604020202020204" pitchFamily="34" charset="0"/>
                <a:cs typeface="Arial" panose="020B0604020202020204" pitchFamily="34" charset="0"/>
              </a:rPr>
              <a:t>skills required. </a:t>
            </a:r>
            <a:r>
              <a:rPr lang="en-GB" sz="1800" dirty="0">
                <a:solidFill>
                  <a:srgbClr val="002060"/>
                </a:solidFill>
                <a:latin typeface="Arial" panose="020B0604020202020204" pitchFamily="34" charset="0"/>
                <a:cs typeface="Arial" panose="020B0604020202020204" pitchFamily="34" charset="0"/>
              </a:rPr>
              <a:t>(e.g. communication skills tailored to patients/carers</a:t>
            </a:r>
            <a:r>
              <a:rPr lang="en-GB" sz="1800" dirty="0" smtClean="0">
                <a:solidFill>
                  <a:srgbClr val="002060"/>
                </a:solidFill>
                <a:latin typeface="Arial" panose="020B0604020202020204" pitchFamily="34" charset="0"/>
                <a:cs typeface="Arial" panose="020B0604020202020204" pitchFamily="34" charset="0"/>
              </a:rPr>
              <a:t>)</a:t>
            </a:r>
            <a:br>
              <a:rPr lang="en-GB" sz="1800" dirty="0" smtClean="0">
                <a:solidFill>
                  <a:srgbClr val="002060"/>
                </a:solidFill>
                <a:latin typeface="Arial" panose="020B0604020202020204" pitchFamily="34" charset="0"/>
                <a:cs typeface="Arial" panose="020B0604020202020204" pitchFamily="34" charset="0"/>
              </a:rPr>
            </a:br>
            <a:endParaRPr lang="en-US" sz="1800" b="1" dirty="0">
              <a:solidFill>
                <a:srgbClr val="002060"/>
              </a:solidFill>
              <a:latin typeface="Arial" panose="020B0604020202020204" pitchFamily="34" charset="0"/>
              <a:cs typeface="Arial" panose="020B0604020202020204" pitchFamily="34" charset="0"/>
            </a:endParaRPr>
          </a:p>
          <a:p>
            <a:pPr marL="457200" lvl="1" indent="0">
              <a:buNone/>
            </a:pPr>
            <a:r>
              <a:rPr lang="en-US" sz="1800" b="1" dirty="0" smtClean="0">
                <a:solidFill>
                  <a:srgbClr val="002060"/>
                </a:solidFill>
                <a:latin typeface="Arial" panose="020B0604020202020204" pitchFamily="34" charset="0"/>
                <a:cs typeface="Arial" panose="020B0604020202020204" pitchFamily="34" charset="0"/>
              </a:rPr>
              <a:t>Outcome: </a:t>
            </a:r>
          </a:p>
          <a:p>
            <a:pPr lvl="1">
              <a:buFont typeface="Arial" panose="020B0604020202020204" pitchFamily="34" charset="0"/>
              <a:buChar char="•"/>
            </a:pPr>
            <a:r>
              <a:rPr lang="en-US" sz="1800" dirty="0" smtClean="0">
                <a:solidFill>
                  <a:srgbClr val="002060"/>
                </a:solidFill>
                <a:latin typeface="Arial" panose="020B0604020202020204" pitchFamily="34" charset="0"/>
                <a:cs typeface="Arial" panose="020B0604020202020204" pitchFamily="34" charset="0"/>
              </a:rPr>
              <a:t>Patient views are reflected in aims and objectives for patients set out in the roadmap  </a:t>
            </a:r>
          </a:p>
        </p:txBody>
      </p:sp>
      <p:pic>
        <p:nvPicPr>
          <p:cNvPr id="3076" name="Picture 5" descr="blue header land 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dirty="0">
                <a:solidFill>
                  <a:schemeClr val="bg1"/>
                </a:solidFill>
                <a:latin typeface="HelveticaNeue LT 95 Black" pitchFamily="34" charset="0"/>
              </a:rPr>
              <a:t>www.gdc-uk.org</a:t>
            </a:r>
            <a:endParaRPr lang="en-US" sz="1400" dirty="0">
              <a:solidFill>
                <a:schemeClr val="bg1"/>
              </a:solidFill>
              <a:latin typeface="HelveticaNeue LT 95 Black" pitchFamily="34" charset="0"/>
            </a:endParaRPr>
          </a:p>
        </p:txBody>
      </p:sp>
    </p:spTree>
    <p:extLst>
      <p:ext uri="{BB962C8B-B14F-4D97-AF65-F5344CB8AC3E}">
        <p14:creationId xmlns:p14="http://schemas.microsoft.com/office/powerpoint/2010/main" val="3012881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7" y="928688"/>
            <a:ext cx="8785225" cy="1143000"/>
          </a:xfrm>
        </p:spPr>
        <p:txBody>
          <a:bodyPr>
            <a:normAutofit/>
          </a:bodyPr>
          <a:lstStyle/>
          <a:p>
            <a:r>
              <a:rPr lang="en-GB" b="1" dirty="0">
                <a:solidFill>
                  <a:srgbClr val="2C3F69"/>
                </a:solidFill>
                <a:latin typeface="Arial" panose="020B0604020202020204" pitchFamily="34" charset="0"/>
                <a:cs typeface="Arial" panose="020B0604020202020204" pitchFamily="34" charset="0"/>
              </a:rPr>
              <a:t>Word Of Mouth Patient Panel </a:t>
            </a:r>
            <a:endParaRPr lang="en-GB" dirty="0" smtClean="0">
              <a:solidFill>
                <a:srgbClr val="2C3F69"/>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sz="half" idx="1"/>
          </p:nvPr>
        </p:nvSpPr>
        <p:spPr>
          <a:xfrm>
            <a:off x="148993" y="2435226"/>
            <a:ext cx="8713787" cy="3887812"/>
          </a:xfrm>
        </p:spPr>
        <p:txBody>
          <a:bodyPr>
            <a:normAutofit/>
          </a:bodyPr>
          <a:lstStyle/>
          <a:p>
            <a:pPr marL="914400" lvl="2" indent="0">
              <a:buNone/>
            </a:pPr>
            <a:r>
              <a:rPr lang="en-GB" sz="2000" b="1" dirty="0" smtClean="0">
                <a:solidFill>
                  <a:srgbClr val="002060"/>
                </a:solidFill>
                <a:latin typeface="Arial" panose="020B0604020202020204" pitchFamily="34" charset="0"/>
                <a:cs typeface="Arial" panose="020B0604020202020204" pitchFamily="34" charset="0"/>
              </a:rPr>
              <a:t>Next steps….</a:t>
            </a:r>
            <a:endParaRPr lang="en-GB" sz="2000" b="1" dirty="0">
              <a:solidFill>
                <a:srgbClr val="002060"/>
              </a:solidFill>
              <a:latin typeface="Arial" panose="020B0604020202020204" pitchFamily="34" charset="0"/>
              <a:cs typeface="Arial" panose="020B0604020202020204" pitchFamily="34" charset="0"/>
            </a:endParaRPr>
          </a:p>
          <a:p>
            <a:pPr marL="914400" lvl="2" indent="0">
              <a:buNone/>
            </a:pPr>
            <a:endParaRPr lang="en-GB" sz="2000" dirty="0" smtClean="0">
              <a:solidFill>
                <a:srgbClr val="002060"/>
              </a:solidFill>
              <a:latin typeface="Arial" panose="020B0604020202020204" pitchFamily="34" charset="0"/>
              <a:cs typeface="Arial" panose="020B0604020202020204" pitchFamily="34" charset="0"/>
            </a:endParaRPr>
          </a:p>
          <a:p>
            <a:pPr lvl="2"/>
            <a:r>
              <a:rPr lang="en-GB" sz="2000" dirty="0" smtClean="0">
                <a:solidFill>
                  <a:srgbClr val="002060"/>
                </a:solidFill>
                <a:latin typeface="Arial" panose="020B0604020202020204" pitchFamily="34" charset="0"/>
                <a:cs typeface="Arial" panose="020B0604020202020204" pitchFamily="34" charset="0"/>
              </a:rPr>
              <a:t>Explore the potential for joint working with health care regulators and stakeholders in using the panel</a:t>
            </a:r>
          </a:p>
          <a:p>
            <a:pPr lvl="2"/>
            <a:endParaRPr lang="en-GB" sz="2000" dirty="0" smtClean="0">
              <a:solidFill>
                <a:srgbClr val="002060"/>
              </a:solidFill>
              <a:latin typeface="Arial" panose="020B0604020202020204" pitchFamily="34" charset="0"/>
              <a:cs typeface="Arial" panose="020B0604020202020204" pitchFamily="34" charset="0"/>
            </a:endParaRPr>
          </a:p>
          <a:p>
            <a:pPr lvl="2"/>
            <a:r>
              <a:rPr lang="en-GB" sz="2000" dirty="0" smtClean="0">
                <a:solidFill>
                  <a:srgbClr val="002060"/>
                </a:solidFill>
                <a:latin typeface="Arial" panose="020B0604020202020204" pitchFamily="34" charset="0"/>
                <a:cs typeface="Arial" panose="020B0604020202020204" pitchFamily="34" charset="0"/>
              </a:rPr>
              <a:t>An evaluation of the performance and effectiveness of the panel </a:t>
            </a:r>
            <a:r>
              <a:rPr lang="en-GB" sz="2000" dirty="0">
                <a:solidFill>
                  <a:srgbClr val="002060"/>
                </a:solidFill>
                <a:latin typeface="Arial" panose="020B0604020202020204" pitchFamily="34" charset="0"/>
                <a:cs typeface="Arial" panose="020B0604020202020204" pitchFamily="34" charset="0"/>
              </a:rPr>
              <a:t>	</a:t>
            </a:r>
            <a:endParaRPr lang="en-US" sz="2000" dirty="0" smtClean="0">
              <a:solidFill>
                <a:srgbClr val="002060"/>
              </a:solidFill>
              <a:latin typeface="Arial" panose="020B0604020202020204" pitchFamily="34" charset="0"/>
              <a:cs typeface="Arial" panose="020B0604020202020204" pitchFamily="34" charset="0"/>
            </a:endParaRPr>
          </a:p>
          <a:p>
            <a:pPr marL="457200" lvl="1" indent="0">
              <a:buNone/>
            </a:pPr>
            <a:endParaRPr lang="en-US" sz="2000" dirty="0" smtClean="0">
              <a:solidFill>
                <a:srgbClr val="002060"/>
              </a:solidFill>
              <a:latin typeface="Arial" panose="020B0604020202020204" pitchFamily="34" charset="0"/>
              <a:cs typeface="Arial" panose="020B0604020202020204" pitchFamily="34" charset="0"/>
            </a:endParaRPr>
          </a:p>
        </p:txBody>
      </p:sp>
      <p:pic>
        <p:nvPicPr>
          <p:cNvPr id="3076" name="Picture 5" descr="blue header land 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dirty="0">
                <a:solidFill>
                  <a:schemeClr val="bg1"/>
                </a:solidFill>
                <a:latin typeface="HelveticaNeue LT 95 Black" pitchFamily="34" charset="0"/>
              </a:rPr>
              <a:t>www.gdc-uk.org</a:t>
            </a:r>
            <a:endParaRPr lang="en-US" sz="1400" dirty="0">
              <a:solidFill>
                <a:schemeClr val="bg1"/>
              </a:solidFill>
              <a:latin typeface="HelveticaNeue LT 95 Black" pitchFamily="34" charset="0"/>
            </a:endParaRPr>
          </a:p>
        </p:txBody>
      </p:sp>
    </p:spTree>
    <p:extLst>
      <p:ext uri="{BB962C8B-B14F-4D97-AF65-F5344CB8AC3E}">
        <p14:creationId xmlns:p14="http://schemas.microsoft.com/office/powerpoint/2010/main" val="4038872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2697" y="617617"/>
            <a:ext cx="8640762" cy="1296145"/>
          </a:xfrm>
        </p:spPr>
        <p:txBody>
          <a:bodyPr/>
          <a:lstStyle/>
          <a:p>
            <a:pPr eaLnBrk="1" hangingPunct="1"/>
            <a:r>
              <a:rPr lang="en-US" b="1" dirty="0" smtClean="0">
                <a:solidFill>
                  <a:srgbClr val="2C3F69"/>
                </a:solidFill>
              </a:rPr>
              <a:t/>
            </a:r>
            <a:br>
              <a:rPr lang="en-US" b="1" dirty="0" smtClean="0">
                <a:solidFill>
                  <a:srgbClr val="2C3F69"/>
                </a:solidFill>
              </a:rPr>
            </a:br>
            <a:r>
              <a:rPr lang="en-US" b="1" dirty="0" smtClean="0">
                <a:solidFill>
                  <a:srgbClr val="2C3F69"/>
                </a:solidFill>
              </a:rPr>
              <a:t>Questions?</a:t>
            </a:r>
            <a:endParaRPr lang="en-GB" b="1" dirty="0" smtClean="0">
              <a:solidFill>
                <a:srgbClr val="2C3F69"/>
              </a:solidFill>
            </a:endParaRPr>
          </a:p>
        </p:txBody>
      </p:sp>
      <p:sp>
        <p:nvSpPr>
          <p:cNvPr id="37891" name="Rectangle 3"/>
          <p:cNvSpPr>
            <a:spLocks noGrp="1" noChangeArrowheads="1"/>
          </p:cNvSpPr>
          <p:nvPr>
            <p:ph type="body" sz="half" idx="1"/>
          </p:nvPr>
        </p:nvSpPr>
        <p:spPr>
          <a:xfrm>
            <a:off x="318513" y="1966230"/>
            <a:ext cx="8713787" cy="4559512"/>
          </a:xfrm>
        </p:spPr>
        <p:txBody>
          <a:bodyPr/>
          <a:lstStyle/>
          <a:p>
            <a:pPr marL="0" indent="0">
              <a:lnSpc>
                <a:spcPct val="80000"/>
              </a:lnSpc>
            </a:pPr>
            <a:endParaRPr lang="en-GB" sz="2800" b="1" dirty="0" smtClean="0">
              <a:solidFill>
                <a:schemeClr val="tx1"/>
              </a:solidFill>
            </a:endParaRPr>
          </a:p>
          <a:p>
            <a:pPr marL="457200" lvl="1" indent="0">
              <a:lnSpc>
                <a:spcPct val="80000"/>
              </a:lnSpc>
              <a:buNone/>
            </a:pPr>
            <a:r>
              <a:rPr lang="en-US" sz="2400" b="1" dirty="0">
                <a:solidFill>
                  <a:srgbClr val="002060"/>
                </a:solidFill>
                <a:latin typeface="Arial" panose="020B0604020202020204" pitchFamily="34" charset="0"/>
                <a:cs typeface="Arial" panose="020B0604020202020204" pitchFamily="34" charset="0"/>
              </a:rPr>
              <a:t>Guy Rubin: </a:t>
            </a:r>
          </a:p>
          <a:p>
            <a:pPr marL="457200" lvl="1" indent="0">
              <a:lnSpc>
                <a:spcPct val="80000"/>
              </a:lnSpc>
              <a:buNone/>
            </a:pPr>
            <a:r>
              <a:rPr lang="en-US" sz="2400" b="1" dirty="0">
                <a:solidFill>
                  <a:srgbClr val="002060"/>
                </a:solidFill>
                <a:latin typeface="Arial" panose="020B0604020202020204" pitchFamily="34" charset="0"/>
                <a:cs typeface="Arial" panose="020B0604020202020204" pitchFamily="34" charset="0"/>
              </a:rPr>
              <a:t>Research </a:t>
            </a:r>
            <a:r>
              <a:rPr lang="en-US" sz="2400" b="1" dirty="0" smtClean="0">
                <a:solidFill>
                  <a:srgbClr val="002060"/>
                </a:solidFill>
                <a:latin typeface="Arial" panose="020B0604020202020204" pitchFamily="34" charset="0"/>
                <a:cs typeface="Arial" panose="020B0604020202020204" pitchFamily="34" charset="0"/>
              </a:rPr>
              <a:t>Manager </a:t>
            </a:r>
            <a:r>
              <a:rPr lang="en-US" sz="2400" b="1" dirty="0">
                <a:solidFill>
                  <a:srgbClr val="002060"/>
                </a:solidFill>
                <a:latin typeface="Arial" panose="020B0604020202020204" pitchFamily="34" charset="0"/>
                <a:cs typeface="Arial" panose="020B0604020202020204" pitchFamily="34" charset="0"/>
              </a:rPr>
              <a:t>		</a:t>
            </a:r>
            <a:endParaRPr lang="en-US" sz="2400" b="1" dirty="0" smtClean="0">
              <a:solidFill>
                <a:srgbClr val="002060"/>
              </a:solidFill>
              <a:latin typeface="Arial" panose="020B0604020202020204" pitchFamily="34" charset="0"/>
              <a:cs typeface="Arial" panose="020B0604020202020204" pitchFamily="34" charset="0"/>
            </a:endParaRPr>
          </a:p>
          <a:p>
            <a:pPr marL="457200" lvl="1" indent="0">
              <a:lnSpc>
                <a:spcPct val="80000"/>
              </a:lnSpc>
              <a:buNone/>
            </a:pPr>
            <a:endParaRPr lang="en-US" sz="2400" b="1" dirty="0">
              <a:solidFill>
                <a:srgbClr val="002060"/>
              </a:solidFill>
              <a:latin typeface="Arial" panose="020B0604020202020204" pitchFamily="34" charset="0"/>
              <a:cs typeface="Arial" panose="020B0604020202020204" pitchFamily="34" charset="0"/>
            </a:endParaRPr>
          </a:p>
          <a:p>
            <a:pPr marL="457200" lvl="1" indent="0">
              <a:lnSpc>
                <a:spcPct val="80000"/>
              </a:lnSpc>
              <a:buNone/>
            </a:pPr>
            <a:r>
              <a:rPr lang="en-US" sz="2400" b="1" smtClean="0">
                <a:solidFill>
                  <a:srgbClr val="002060"/>
                </a:solidFill>
                <a:latin typeface="Arial" panose="020B0604020202020204" pitchFamily="34" charset="0"/>
                <a:cs typeface="Arial" panose="020B0604020202020204" pitchFamily="34" charset="0"/>
              </a:rPr>
              <a:t>email</a:t>
            </a:r>
            <a:r>
              <a:rPr lang="en-US" sz="2400" b="1" dirty="0" smtClean="0">
                <a:solidFill>
                  <a:srgbClr val="002060"/>
                </a:solidFill>
                <a:latin typeface="Arial" panose="020B0604020202020204" pitchFamily="34" charset="0"/>
                <a:cs typeface="Arial" panose="020B0604020202020204" pitchFamily="34" charset="0"/>
              </a:rPr>
              <a:t>: grubin@gdc-uk.org</a:t>
            </a:r>
            <a:endParaRPr lang="en-GB" sz="2400" b="1" dirty="0">
              <a:solidFill>
                <a:srgbClr val="002060"/>
              </a:solidFill>
              <a:latin typeface="Arial" panose="020B0604020202020204" pitchFamily="34" charset="0"/>
              <a:cs typeface="Arial" panose="020B0604020202020204" pitchFamily="34" charset="0"/>
            </a:endParaRPr>
          </a:p>
          <a:p>
            <a:pPr marL="457200" lvl="1" indent="0">
              <a:lnSpc>
                <a:spcPct val="80000"/>
              </a:lnSpc>
            </a:pPr>
            <a:endParaRPr lang="en-GB" sz="2400" b="1" dirty="0" smtClean="0">
              <a:solidFill>
                <a:srgbClr val="002060"/>
              </a:solidFill>
              <a:latin typeface="Arial" panose="020B0604020202020204" pitchFamily="34" charset="0"/>
              <a:cs typeface="Arial" panose="020B0604020202020204" pitchFamily="34" charset="0"/>
            </a:endParaRPr>
          </a:p>
          <a:p>
            <a:pPr marL="457200" lvl="1" indent="0">
              <a:lnSpc>
                <a:spcPct val="80000"/>
              </a:lnSpc>
            </a:pPr>
            <a:r>
              <a:rPr lang="en-GB" sz="2400" b="1" dirty="0" smtClean="0">
                <a:solidFill>
                  <a:srgbClr val="002060"/>
                </a:solidFill>
                <a:latin typeface="Arial" panose="020B0604020202020204" pitchFamily="34" charset="0"/>
                <a:cs typeface="Arial" panose="020B0604020202020204" pitchFamily="34" charset="0"/>
              </a:rPr>
              <a:t>GDC website: www.gdc-uk.org</a:t>
            </a:r>
            <a:endParaRPr lang="en-GB" sz="2400" b="1" dirty="0">
              <a:solidFill>
                <a:srgbClr val="002060"/>
              </a:solidFill>
              <a:latin typeface="Arial" panose="020B0604020202020204" pitchFamily="34" charset="0"/>
              <a:cs typeface="Arial" panose="020B0604020202020204" pitchFamily="34" charset="0"/>
            </a:endParaRPr>
          </a:p>
          <a:p>
            <a:pPr marL="457200" lvl="1" indent="0">
              <a:lnSpc>
                <a:spcPct val="80000"/>
              </a:lnSpc>
            </a:pPr>
            <a:r>
              <a:rPr lang="en-GB" sz="2400" dirty="0" smtClean="0">
                <a:solidFill>
                  <a:schemeClr val="tx1"/>
                </a:solidFill>
              </a:rPr>
              <a:t/>
            </a:r>
            <a:br>
              <a:rPr lang="en-GB" sz="2400" dirty="0" smtClean="0">
                <a:solidFill>
                  <a:schemeClr val="tx1"/>
                </a:solidFill>
              </a:rPr>
            </a:br>
            <a:r>
              <a:rPr lang="en-GB" sz="2000" b="1" dirty="0">
                <a:solidFill>
                  <a:srgbClr val="002060"/>
                </a:solidFill>
                <a:latin typeface="Arial" panose="020B0604020202020204" pitchFamily="34" charset="0"/>
                <a:cs typeface="Arial" panose="020B0604020202020204" pitchFamily="34" charset="0"/>
              </a:rPr>
              <a:t>Follow us on social media</a:t>
            </a:r>
          </a:p>
          <a:p>
            <a:pPr marL="0" indent="0">
              <a:lnSpc>
                <a:spcPct val="80000"/>
              </a:lnSpc>
            </a:pPr>
            <a:endParaRPr lang="en-GB" sz="1200" dirty="0" smtClean="0"/>
          </a:p>
          <a:p>
            <a:pPr marL="0" indent="0">
              <a:lnSpc>
                <a:spcPct val="80000"/>
              </a:lnSpc>
            </a:pPr>
            <a:r>
              <a:rPr lang="en-GB" sz="2800" b="1" dirty="0" smtClean="0">
                <a:solidFill>
                  <a:schemeClr val="tx1"/>
                </a:solidFill>
              </a:rPr>
              <a:t>     </a:t>
            </a:r>
            <a:endParaRPr lang="en-GB" sz="2400" dirty="0" smtClean="0">
              <a:solidFill>
                <a:schemeClr val="tx1"/>
              </a:solidFill>
            </a:endParaRPr>
          </a:p>
        </p:txBody>
      </p:sp>
      <p:pic>
        <p:nvPicPr>
          <p:cNvPr id="37892" name="Picture 5" descr="blue header land 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3"/>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GB" sz="1400">
                <a:solidFill>
                  <a:srgbClr val="FFFFFF"/>
                </a:solidFill>
                <a:latin typeface="HelveticaNeue LT 95 Black" pitchFamily="34" charset="0"/>
              </a:rPr>
              <a:t>www.gdc-uk.org</a:t>
            </a:r>
            <a:endParaRPr lang="en-US" sz="1400">
              <a:solidFill>
                <a:srgbClr val="FFFFFF"/>
              </a:solidFill>
              <a:latin typeface="HelveticaNeue LT 95 Black" pitchFamily="34" charset="0"/>
            </a:endParaRPr>
          </a:p>
        </p:txBody>
      </p:sp>
      <p:pic>
        <p:nvPicPr>
          <p:cNvPr id="6" name="Picture 1" descr="P:\Logos\Twitter 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373216"/>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5324733"/>
            <a:ext cx="724476" cy="72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078" y="5230346"/>
            <a:ext cx="1512168" cy="93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00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3568" y="981074"/>
            <a:ext cx="8281045" cy="1511821"/>
          </a:xfrm>
        </p:spPr>
        <p:txBody>
          <a:bodyPr/>
          <a:lstStyle/>
          <a:p>
            <a:pPr algn="l"/>
            <a:r>
              <a:rPr lang="en-GB" b="1" dirty="0">
                <a:solidFill>
                  <a:srgbClr val="2C3F69"/>
                </a:solidFill>
                <a:latin typeface="Arial" panose="020B0604020202020204" pitchFamily="34" charset="0"/>
                <a:cs typeface="Arial" panose="020B0604020202020204" pitchFamily="34" charset="0"/>
              </a:rPr>
              <a:t>Word Of Mouth Patient Panel</a:t>
            </a:r>
            <a:endParaRPr lang="en-GB" b="1" dirty="0" smtClean="0">
              <a:solidFill>
                <a:srgbClr val="2C3F69"/>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sz="half" idx="1"/>
          </p:nvPr>
        </p:nvSpPr>
        <p:spPr>
          <a:xfrm>
            <a:off x="611560" y="2132856"/>
            <a:ext cx="8316540" cy="4248472"/>
          </a:xfrm>
        </p:spPr>
        <p:txBody>
          <a:bodyPr>
            <a:normAutofit/>
          </a:bodyPr>
          <a:lstStyle/>
          <a:p>
            <a:endParaRPr lang="en-US" sz="2000" dirty="0" smtClean="0">
              <a:solidFill>
                <a:srgbClr val="002060"/>
              </a:solidFill>
              <a:latin typeface="Arial" panose="020B0604020202020204" pitchFamily="34" charset="0"/>
              <a:cs typeface="Arial" panose="020B0604020202020204" pitchFamily="34" charset="0"/>
            </a:endParaRPr>
          </a:p>
          <a:p>
            <a:r>
              <a:rPr lang="en-US" sz="2000" b="1" dirty="0" smtClean="0">
                <a:solidFill>
                  <a:srgbClr val="002060"/>
                </a:solidFill>
                <a:latin typeface="Arial" panose="020B0604020202020204" pitchFamily="34" charset="0"/>
                <a:cs typeface="Arial" panose="020B0604020202020204" pitchFamily="34" charset="0"/>
              </a:rPr>
              <a:t>Context</a:t>
            </a:r>
          </a:p>
          <a:p>
            <a:endParaRPr lang="en-US" sz="2000" b="1" dirty="0" smtClean="0">
              <a:solidFill>
                <a:srgbClr val="002060"/>
              </a:solidFill>
              <a:latin typeface="Arial" panose="020B0604020202020204" pitchFamily="34" charset="0"/>
              <a:cs typeface="Arial" panose="020B0604020202020204" pitchFamily="34" charset="0"/>
            </a:endParaRPr>
          </a:p>
          <a:p>
            <a:r>
              <a:rPr lang="en-US" sz="2000" b="1" dirty="0" smtClean="0">
                <a:solidFill>
                  <a:srgbClr val="002060"/>
                </a:solidFill>
                <a:latin typeface="Arial" panose="020B0604020202020204" pitchFamily="34" charset="0"/>
                <a:cs typeface="Arial" panose="020B0604020202020204" pitchFamily="34" charset="0"/>
              </a:rPr>
              <a:t>The panel: How does it work?</a:t>
            </a:r>
          </a:p>
          <a:p>
            <a:endParaRPr lang="en-US" sz="2000" b="1" dirty="0" smtClean="0">
              <a:solidFill>
                <a:srgbClr val="002060"/>
              </a:solidFill>
              <a:latin typeface="Arial" panose="020B0604020202020204" pitchFamily="34" charset="0"/>
              <a:cs typeface="Arial" panose="020B0604020202020204" pitchFamily="34" charset="0"/>
            </a:endParaRPr>
          </a:p>
          <a:p>
            <a:r>
              <a:rPr lang="en-US" sz="2000" b="1" dirty="0" smtClean="0">
                <a:solidFill>
                  <a:srgbClr val="002060"/>
                </a:solidFill>
                <a:latin typeface="Arial" panose="020B0604020202020204" pitchFamily="34" charset="0"/>
                <a:cs typeface="Arial" panose="020B0604020202020204" pitchFamily="34" charset="0"/>
              </a:rPr>
              <a:t>Putting patient experience at the heart of                          our work:  3 case studies</a:t>
            </a:r>
          </a:p>
          <a:p>
            <a:endParaRPr lang="en-US" sz="2000" b="1" dirty="0" smtClean="0">
              <a:solidFill>
                <a:srgbClr val="002060"/>
              </a:solidFill>
              <a:latin typeface="Arial" panose="020B0604020202020204" pitchFamily="34" charset="0"/>
              <a:cs typeface="Arial" panose="020B0604020202020204" pitchFamily="34" charset="0"/>
            </a:endParaRPr>
          </a:p>
          <a:p>
            <a:r>
              <a:rPr lang="en-US" sz="2000" b="1" dirty="0" smtClean="0">
                <a:solidFill>
                  <a:srgbClr val="002060"/>
                </a:solidFill>
                <a:latin typeface="Arial" panose="020B0604020202020204" pitchFamily="34" charset="0"/>
                <a:cs typeface="Arial" panose="020B0604020202020204" pitchFamily="34" charset="0"/>
              </a:rPr>
              <a:t>Future direction for the panel </a:t>
            </a:r>
          </a:p>
          <a:p>
            <a:endParaRPr lang="en-US" sz="2000" dirty="0" smtClean="0">
              <a:solidFill>
                <a:srgbClr val="002060"/>
              </a:solidFill>
              <a:latin typeface="Arial" panose="020B0604020202020204" pitchFamily="34" charset="0"/>
              <a:cs typeface="Arial" panose="020B0604020202020204" pitchFamily="34" charset="0"/>
            </a:endParaRPr>
          </a:p>
          <a:p>
            <a:endParaRPr lang="en-US" sz="2400" dirty="0" smtClean="0">
              <a:solidFill>
                <a:srgbClr val="002060"/>
              </a:solidFill>
              <a:latin typeface="Arial" panose="020B0604020202020204" pitchFamily="34" charset="0"/>
              <a:cs typeface="Arial" panose="020B0604020202020204" pitchFamily="34" charset="0"/>
            </a:endParaRPr>
          </a:p>
        </p:txBody>
      </p:sp>
      <p:pic>
        <p:nvPicPr>
          <p:cNvPr id="3076" name="Picture 5" descr="blue header land 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dirty="0">
                <a:solidFill>
                  <a:schemeClr val="bg1"/>
                </a:solidFill>
                <a:latin typeface="HelveticaNeue LT 95 Black" pitchFamily="34" charset="0"/>
              </a:rPr>
              <a:t>www.gdc-uk.org</a:t>
            </a:r>
            <a:endParaRPr lang="en-US" sz="1400" dirty="0">
              <a:solidFill>
                <a:schemeClr val="bg1"/>
              </a:solidFill>
              <a:latin typeface="HelveticaNeue LT 95 Black" pitchFamily="34" charset="0"/>
            </a:endParaRPr>
          </a:p>
        </p:txBody>
      </p:sp>
      <p:pic>
        <p:nvPicPr>
          <p:cNvPr id="2" name="Picture 1"/>
          <p:cNvPicPr>
            <a:picLocks noChangeAspect="1"/>
          </p:cNvPicPr>
          <p:nvPr/>
        </p:nvPicPr>
        <p:blipFill>
          <a:blip r:embed="rId4"/>
          <a:stretch>
            <a:fillRect/>
          </a:stretch>
        </p:blipFill>
        <p:spPr>
          <a:xfrm>
            <a:off x="6516216" y="2276872"/>
            <a:ext cx="2072820" cy="2286198"/>
          </a:xfrm>
          <a:prstGeom prst="rect">
            <a:avLst/>
          </a:prstGeom>
        </p:spPr>
      </p:pic>
    </p:spTree>
    <p:extLst>
      <p:ext uri="{BB962C8B-B14F-4D97-AF65-F5344CB8AC3E}">
        <p14:creationId xmlns:p14="http://schemas.microsoft.com/office/powerpoint/2010/main" val="2731579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7" y="928688"/>
            <a:ext cx="8785225" cy="1143000"/>
          </a:xfrm>
        </p:spPr>
        <p:txBody>
          <a:bodyPr>
            <a:normAutofit/>
          </a:bodyPr>
          <a:lstStyle/>
          <a:p>
            <a:r>
              <a:rPr lang="en-GB" b="1" dirty="0">
                <a:solidFill>
                  <a:srgbClr val="2C3F69"/>
                </a:solidFill>
                <a:latin typeface="Arial" panose="020B0604020202020204" pitchFamily="34" charset="0"/>
                <a:cs typeface="Arial" panose="020B0604020202020204" pitchFamily="34" charset="0"/>
              </a:rPr>
              <a:t>Word Of Mouth Patient Panel</a:t>
            </a:r>
            <a:endParaRPr lang="en-GB" b="1" dirty="0" smtClean="0">
              <a:solidFill>
                <a:srgbClr val="2C3F69"/>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sz="half" idx="1"/>
          </p:nvPr>
        </p:nvSpPr>
        <p:spPr>
          <a:xfrm>
            <a:off x="179388" y="1892493"/>
            <a:ext cx="8713787" cy="4176464"/>
          </a:xfrm>
        </p:spPr>
        <p:txBody>
          <a:bodyPr>
            <a:normAutofit/>
          </a:bodyPr>
          <a:lstStyle/>
          <a:p>
            <a:pPr marL="457200" lvl="1" indent="0">
              <a:buNone/>
            </a:pPr>
            <a:r>
              <a:rPr lang="en-US" sz="2000" b="1" dirty="0" smtClean="0">
                <a:solidFill>
                  <a:srgbClr val="002060"/>
                </a:solidFill>
                <a:latin typeface="Arial" panose="020B0604020202020204" pitchFamily="34" charset="0"/>
                <a:cs typeface="Arial" panose="020B0604020202020204" pitchFamily="34" charset="0"/>
              </a:rPr>
              <a:t>Context </a:t>
            </a:r>
          </a:p>
          <a:p>
            <a:pPr lvl="1">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The Francis report </a:t>
            </a:r>
            <a:r>
              <a:rPr lang="en-GB" sz="2000" dirty="0" smtClean="0">
                <a:solidFill>
                  <a:srgbClr val="002060"/>
                </a:solidFill>
                <a:latin typeface="Arial" panose="020B0604020202020204" pitchFamily="34" charset="0"/>
                <a:cs typeface="Arial" panose="020B0604020202020204" pitchFamily="34" charset="0"/>
              </a:rPr>
              <a:t>(February 2013) recommended that health </a:t>
            </a:r>
            <a:r>
              <a:rPr lang="en-GB" sz="2000" dirty="0">
                <a:solidFill>
                  <a:srgbClr val="002060"/>
                </a:solidFill>
                <a:latin typeface="Arial" panose="020B0604020202020204" pitchFamily="34" charset="0"/>
                <a:cs typeface="Arial" panose="020B0604020202020204" pitchFamily="34" charset="0"/>
              </a:rPr>
              <a:t>regulators </a:t>
            </a:r>
            <a:r>
              <a:rPr lang="en-GB" sz="2000" dirty="0" smtClean="0">
                <a:solidFill>
                  <a:srgbClr val="002060"/>
                </a:solidFill>
                <a:latin typeface="Arial" panose="020B0604020202020204" pitchFamily="34" charset="0"/>
                <a:cs typeface="Arial" panose="020B0604020202020204" pitchFamily="34" charset="0"/>
              </a:rPr>
              <a:t>should have more </a:t>
            </a:r>
            <a:r>
              <a:rPr lang="en-GB" sz="2000" dirty="0">
                <a:solidFill>
                  <a:srgbClr val="002060"/>
                </a:solidFill>
                <a:latin typeface="Arial" panose="020B0604020202020204" pitchFamily="34" charset="0"/>
                <a:cs typeface="Arial" panose="020B0604020202020204" pitchFamily="34" charset="0"/>
              </a:rPr>
              <a:t>effective mechanisms for listening to patients and obtaining </a:t>
            </a:r>
            <a:r>
              <a:rPr lang="en-GB" sz="2000" dirty="0" smtClean="0">
                <a:solidFill>
                  <a:srgbClr val="002060"/>
                </a:solidFill>
                <a:latin typeface="Arial" panose="020B0604020202020204" pitchFamily="34" charset="0"/>
                <a:cs typeface="Arial" panose="020B0604020202020204" pitchFamily="34" charset="0"/>
              </a:rPr>
              <a:t>feedback</a:t>
            </a:r>
            <a:br>
              <a:rPr lang="en-GB" sz="2000" dirty="0" smtClean="0">
                <a:solidFill>
                  <a:srgbClr val="002060"/>
                </a:solidFill>
                <a:latin typeface="Arial" panose="020B0604020202020204" pitchFamily="34" charset="0"/>
                <a:cs typeface="Arial" panose="020B0604020202020204" pitchFamily="34" charset="0"/>
              </a:rPr>
            </a:br>
            <a:endParaRPr lang="en-GB" sz="2000"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GB" sz="2000" dirty="0" smtClean="0">
                <a:solidFill>
                  <a:srgbClr val="002060"/>
                </a:solidFill>
                <a:latin typeface="Arial" panose="020B0604020202020204" pitchFamily="34" charset="0"/>
                <a:cs typeface="Arial" panose="020B0604020202020204" pitchFamily="34" charset="0"/>
              </a:rPr>
              <a:t>The </a:t>
            </a:r>
            <a:r>
              <a:rPr lang="en-GB" sz="2000" dirty="0">
                <a:solidFill>
                  <a:srgbClr val="002060"/>
                </a:solidFill>
                <a:latin typeface="Arial" panose="020B0604020202020204" pitchFamily="34" charset="0"/>
                <a:cs typeface="Arial" panose="020B0604020202020204" pitchFamily="34" charset="0"/>
              </a:rPr>
              <a:t>Keogh report (2013) underlined </a:t>
            </a:r>
            <a:r>
              <a:rPr lang="en-GB" sz="2000" dirty="0" smtClean="0">
                <a:solidFill>
                  <a:srgbClr val="002060"/>
                </a:solidFill>
                <a:latin typeface="Arial" panose="020B0604020202020204" pitchFamily="34" charset="0"/>
                <a:cs typeface="Arial" panose="020B0604020202020204" pitchFamily="34" charset="0"/>
              </a:rPr>
              <a:t>the </a:t>
            </a:r>
            <a:r>
              <a:rPr lang="en-GB" sz="2000" dirty="0">
                <a:solidFill>
                  <a:srgbClr val="002060"/>
                </a:solidFill>
                <a:latin typeface="Arial" panose="020B0604020202020204" pitchFamily="34" charset="0"/>
                <a:cs typeface="Arial" panose="020B0604020202020204" pitchFamily="34" charset="0"/>
              </a:rPr>
              <a:t>importance of engaging with </a:t>
            </a:r>
            <a:r>
              <a:rPr lang="en-GB" sz="2000" dirty="0" smtClean="0">
                <a:solidFill>
                  <a:srgbClr val="002060"/>
                </a:solidFill>
                <a:latin typeface="Arial" panose="020B0604020202020204" pitchFamily="34" charset="0"/>
                <a:cs typeface="Arial" panose="020B0604020202020204" pitchFamily="34" charset="0"/>
              </a:rPr>
              <a:t>patients</a:t>
            </a:r>
            <a:br>
              <a:rPr lang="en-GB" sz="2000" dirty="0" smtClean="0">
                <a:solidFill>
                  <a:srgbClr val="002060"/>
                </a:solidFill>
                <a:latin typeface="Arial" panose="020B0604020202020204" pitchFamily="34" charset="0"/>
                <a:cs typeface="Arial" panose="020B0604020202020204" pitchFamily="34" charset="0"/>
              </a:rPr>
            </a:br>
            <a:endParaRPr lang="en-GB" sz="2000" b="1" dirty="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GB" sz="2000" dirty="0" smtClean="0">
                <a:solidFill>
                  <a:srgbClr val="002060"/>
                </a:solidFill>
                <a:latin typeface="Arial" panose="020B0604020202020204" pitchFamily="34" charset="0"/>
                <a:cs typeface="Arial" panose="020B0604020202020204" pitchFamily="34" charset="0"/>
              </a:rPr>
              <a:t>The GDC Council established the patient panel in 2014 as part of its response to the Francis Report – the first health regulator to do so.</a:t>
            </a:r>
            <a:endParaRPr lang="en-GB" sz="2400" dirty="0" smtClean="0">
              <a:solidFill>
                <a:srgbClr val="002060"/>
              </a:solidFill>
              <a:latin typeface="Arial" panose="020B0604020202020204" pitchFamily="34" charset="0"/>
              <a:cs typeface="Arial" panose="020B0604020202020204" pitchFamily="34" charset="0"/>
            </a:endParaRPr>
          </a:p>
          <a:p>
            <a:pPr lvl="1"/>
            <a:endParaRPr lang="en-US" sz="2400" b="1" dirty="0" smtClean="0">
              <a:solidFill>
                <a:srgbClr val="002060"/>
              </a:solidFill>
              <a:latin typeface="Arial" panose="020B0604020202020204" pitchFamily="34" charset="0"/>
              <a:cs typeface="Arial" panose="020B0604020202020204" pitchFamily="34" charset="0"/>
            </a:endParaRPr>
          </a:p>
          <a:p>
            <a:pPr lvl="1"/>
            <a:endParaRPr lang="en-US" sz="2400" b="1" dirty="0" smtClean="0">
              <a:solidFill>
                <a:srgbClr val="002060"/>
              </a:solidFill>
              <a:latin typeface="Arial" panose="020B0604020202020204" pitchFamily="34" charset="0"/>
              <a:cs typeface="Arial" panose="020B0604020202020204" pitchFamily="34" charset="0"/>
            </a:endParaRPr>
          </a:p>
          <a:p>
            <a:pPr lvl="1"/>
            <a:endParaRPr lang="en-US" sz="2400" b="1" dirty="0" smtClean="0">
              <a:solidFill>
                <a:srgbClr val="002060"/>
              </a:solidFill>
              <a:latin typeface="Arial" panose="020B0604020202020204" pitchFamily="34" charset="0"/>
              <a:cs typeface="Arial" panose="020B0604020202020204" pitchFamily="34" charset="0"/>
            </a:endParaRPr>
          </a:p>
        </p:txBody>
      </p:sp>
      <p:pic>
        <p:nvPicPr>
          <p:cNvPr id="3076" name="Picture 5" descr="blue header land 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dirty="0">
                <a:solidFill>
                  <a:schemeClr val="bg1"/>
                </a:solidFill>
                <a:latin typeface="HelveticaNeue LT 95 Black" pitchFamily="34" charset="0"/>
              </a:rPr>
              <a:t>www.gdc-uk.org</a:t>
            </a:r>
            <a:endParaRPr lang="en-US" sz="1400" dirty="0">
              <a:solidFill>
                <a:schemeClr val="bg1"/>
              </a:solidFill>
              <a:latin typeface="HelveticaNeue LT 95 Black"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8278" y="5632031"/>
            <a:ext cx="495300" cy="1143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028" y="5627427"/>
            <a:ext cx="495300" cy="1143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9153" y="5627427"/>
            <a:ext cx="495300" cy="1143000"/>
          </a:xfrm>
          <a:prstGeom prst="rect">
            <a:avLst/>
          </a:prstGeom>
        </p:spPr>
      </p:pic>
    </p:spTree>
    <p:extLst>
      <p:ext uri="{BB962C8B-B14F-4D97-AF65-F5344CB8AC3E}">
        <p14:creationId xmlns:p14="http://schemas.microsoft.com/office/powerpoint/2010/main" val="1915277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8077"/>
          <a:stretch/>
        </p:blipFill>
        <p:spPr>
          <a:xfrm>
            <a:off x="2339752" y="5209233"/>
            <a:ext cx="4248768" cy="1648767"/>
          </a:xfrm>
          <a:prstGeom prst="rect">
            <a:avLst/>
          </a:prstGeom>
          <a:ln>
            <a:noFill/>
          </a:ln>
          <a:effectLst>
            <a:softEdge rad="112500"/>
          </a:effectLst>
        </p:spPr>
      </p:pic>
      <p:sp>
        <p:nvSpPr>
          <p:cNvPr id="3074" name="Rectangle 2"/>
          <p:cNvSpPr>
            <a:spLocks noGrp="1" noChangeArrowheads="1"/>
          </p:cNvSpPr>
          <p:nvPr>
            <p:ph type="title"/>
          </p:nvPr>
        </p:nvSpPr>
        <p:spPr>
          <a:xfrm>
            <a:off x="179387" y="928688"/>
            <a:ext cx="8785225" cy="1143000"/>
          </a:xfrm>
        </p:spPr>
        <p:txBody>
          <a:bodyPr>
            <a:normAutofit/>
          </a:bodyPr>
          <a:lstStyle/>
          <a:p>
            <a:pPr algn="l"/>
            <a:r>
              <a:rPr lang="en-GB" sz="3200" b="1" dirty="0">
                <a:solidFill>
                  <a:srgbClr val="2C3F69"/>
                </a:solidFill>
                <a:latin typeface="Arial" panose="020B0604020202020204" pitchFamily="34" charset="0"/>
                <a:cs typeface="Arial" panose="020B0604020202020204" pitchFamily="34" charset="0"/>
              </a:rPr>
              <a:t>Word Of Mouth Patient Panel</a:t>
            </a:r>
            <a:endParaRPr lang="en-GB" sz="3200" dirty="0" smtClean="0">
              <a:solidFill>
                <a:srgbClr val="2C3F69"/>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sz="half" idx="1"/>
          </p:nvPr>
        </p:nvSpPr>
        <p:spPr>
          <a:xfrm>
            <a:off x="179387" y="1611370"/>
            <a:ext cx="8713787" cy="4265902"/>
          </a:xfrm>
        </p:spPr>
        <p:txBody>
          <a:bodyPr>
            <a:normAutofit/>
          </a:bodyPr>
          <a:lstStyle/>
          <a:p>
            <a:pPr marL="0" indent="0">
              <a:buNone/>
            </a:pPr>
            <a:r>
              <a:rPr lang="en-US" sz="2200" dirty="0" smtClean="0">
                <a:solidFill>
                  <a:srgbClr val="002060"/>
                </a:solidFill>
                <a:latin typeface="Arial" panose="020B0604020202020204" pitchFamily="34" charset="0"/>
                <a:cs typeface="Arial" panose="020B0604020202020204" pitchFamily="34" charset="0"/>
              </a:rPr>
              <a:t>    </a:t>
            </a:r>
          </a:p>
          <a:p>
            <a:pPr marL="0" indent="0">
              <a:buNone/>
            </a:pPr>
            <a:r>
              <a:rPr lang="en-US" sz="2200" b="1" dirty="0" smtClean="0">
                <a:solidFill>
                  <a:srgbClr val="002060"/>
                </a:solidFill>
                <a:latin typeface="Arial" panose="020B0604020202020204" pitchFamily="34" charset="0"/>
                <a:cs typeface="Arial" panose="020B0604020202020204" pitchFamily="34" charset="0"/>
              </a:rPr>
              <a:t>Purpose:  </a:t>
            </a:r>
          </a:p>
          <a:p>
            <a:r>
              <a:rPr lang="en-GB" sz="2200" dirty="0" smtClean="0">
                <a:solidFill>
                  <a:srgbClr val="002060"/>
                </a:solidFill>
                <a:latin typeface="Arial" panose="020B0604020202020204" pitchFamily="34" charset="0"/>
                <a:cs typeface="Arial" panose="020B0604020202020204" pitchFamily="34" charset="0"/>
              </a:rPr>
              <a:t>To give </a:t>
            </a:r>
            <a:r>
              <a:rPr lang="en-GB" sz="2200" dirty="0">
                <a:solidFill>
                  <a:srgbClr val="002060"/>
                </a:solidFill>
                <a:latin typeface="Arial" panose="020B0604020202020204" pitchFamily="34" charset="0"/>
                <a:cs typeface="Arial" panose="020B0604020202020204" pitchFamily="34" charset="0"/>
              </a:rPr>
              <a:t>a distinctive </a:t>
            </a:r>
            <a:r>
              <a:rPr lang="en-GB" sz="2200" dirty="0" smtClean="0">
                <a:solidFill>
                  <a:srgbClr val="002060"/>
                </a:solidFill>
                <a:latin typeface="Arial" panose="020B0604020202020204" pitchFamily="34" charset="0"/>
                <a:cs typeface="Arial" panose="020B0604020202020204" pitchFamily="34" charset="0"/>
              </a:rPr>
              <a:t>voice to the </a:t>
            </a:r>
            <a:r>
              <a:rPr lang="en-GB" sz="2200" dirty="0">
                <a:solidFill>
                  <a:srgbClr val="002060"/>
                </a:solidFill>
                <a:latin typeface="Arial" panose="020B0604020202020204" pitchFamily="34" charset="0"/>
                <a:cs typeface="Arial" panose="020B0604020202020204" pitchFamily="34" charset="0"/>
              </a:rPr>
              <a:t>patient and public perspective about </a:t>
            </a:r>
            <a:r>
              <a:rPr lang="en-GB" sz="2200" dirty="0" smtClean="0">
                <a:solidFill>
                  <a:srgbClr val="002060"/>
                </a:solidFill>
                <a:latin typeface="Arial" panose="020B0604020202020204" pitchFamily="34" charset="0"/>
                <a:cs typeface="Arial" panose="020B0604020202020204" pitchFamily="34" charset="0"/>
              </a:rPr>
              <a:t>dentistry </a:t>
            </a:r>
            <a:r>
              <a:rPr lang="en-GB" sz="2200" dirty="0">
                <a:solidFill>
                  <a:srgbClr val="002060"/>
                </a:solidFill>
                <a:latin typeface="Arial" panose="020B0604020202020204" pitchFamily="34" charset="0"/>
                <a:cs typeface="Arial" panose="020B0604020202020204" pitchFamily="34" charset="0"/>
              </a:rPr>
              <a:t>and dental </a:t>
            </a:r>
            <a:r>
              <a:rPr lang="en-GB" sz="2200" dirty="0" smtClean="0">
                <a:solidFill>
                  <a:srgbClr val="002060"/>
                </a:solidFill>
                <a:latin typeface="Arial" panose="020B0604020202020204" pitchFamily="34" charset="0"/>
                <a:cs typeface="Arial" panose="020B0604020202020204" pitchFamily="34" charset="0"/>
              </a:rPr>
              <a:t>regulation</a:t>
            </a:r>
          </a:p>
          <a:p>
            <a:pPr marL="0" indent="0">
              <a:buNone/>
            </a:pPr>
            <a:endParaRPr lang="en-GB" sz="2200" dirty="0" smtClean="0">
              <a:solidFill>
                <a:srgbClr val="002060"/>
              </a:solidFill>
            </a:endParaRPr>
          </a:p>
          <a:p>
            <a:pPr marL="0" indent="0">
              <a:buNone/>
            </a:pPr>
            <a:r>
              <a:rPr lang="en-GB" sz="2200" dirty="0" smtClean="0">
                <a:solidFill>
                  <a:srgbClr val="002060"/>
                </a:solidFill>
                <a:latin typeface="Arial" panose="020B0604020202020204" pitchFamily="34" charset="0"/>
                <a:cs typeface="Arial" panose="020B0604020202020204" pitchFamily="34" charset="0"/>
              </a:rPr>
              <a:t>    </a:t>
            </a:r>
            <a:r>
              <a:rPr lang="en-GB" sz="2200" b="1" dirty="0" smtClean="0">
                <a:solidFill>
                  <a:srgbClr val="002060"/>
                </a:solidFill>
                <a:latin typeface="Arial" panose="020B0604020202020204" pitchFamily="34" charset="0"/>
                <a:cs typeface="Arial" panose="020B0604020202020204" pitchFamily="34" charset="0"/>
              </a:rPr>
              <a:t>Focus</a:t>
            </a:r>
            <a:r>
              <a:rPr lang="en-GB" sz="2200" dirty="0" smtClean="0">
                <a:solidFill>
                  <a:srgbClr val="002060"/>
                </a:solidFill>
                <a:latin typeface="Arial" panose="020B0604020202020204" pitchFamily="34" charset="0"/>
                <a:cs typeface="Arial" panose="020B0604020202020204" pitchFamily="34" charset="0"/>
              </a:rPr>
              <a:t>: </a:t>
            </a:r>
          </a:p>
          <a:p>
            <a:r>
              <a:rPr lang="en-GB" sz="2200" dirty="0" smtClean="0">
                <a:solidFill>
                  <a:srgbClr val="002060"/>
                </a:solidFill>
                <a:latin typeface="Arial" panose="020B0604020202020204" pitchFamily="34" charset="0"/>
                <a:cs typeface="Arial" panose="020B0604020202020204" pitchFamily="34" charset="0"/>
              </a:rPr>
              <a:t>Capturing patient experience in relation to dentistry and dental regulation</a:t>
            </a:r>
          </a:p>
          <a:p>
            <a:r>
              <a:rPr lang="en-GB" sz="2200" dirty="0" smtClean="0">
                <a:solidFill>
                  <a:srgbClr val="002060"/>
                </a:solidFill>
                <a:latin typeface="Arial" panose="020B0604020202020204" pitchFamily="34" charset="0"/>
                <a:cs typeface="Arial" panose="020B0604020202020204" pitchFamily="34" charset="0"/>
              </a:rPr>
              <a:t>Listening to patients and getting their input on key GDC policies and projects</a:t>
            </a:r>
          </a:p>
          <a:p>
            <a:endParaRPr lang="en-GB" sz="2200" b="1" dirty="0" smtClean="0">
              <a:solidFill>
                <a:srgbClr val="002060"/>
              </a:solidFill>
              <a:latin typeface="Arial" panose="020B0604020202020204" pitchFamily="34" charset="0"/>
              <a:cs typeface="Arial" panose="020B0604020202020204" pitchFamily="34" charset="0"/>
            </a:endParaRPr>
          </a:p>
          <a:p>
            <a:endParaRPr lang="en-US" sz="2400" b="1" dirty="0" smtClean="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smtClean="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smtClean="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smtClean="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smtClean="0">
              <a:solidFill>
                <a:srgbClr val="002060"/>
              </a:solidFill>
              <a:latin typeface="Arial" panose="020B0604020202020204" pitchFamily="34" charset="0"/>
              <a:cs typeface="Arial" panose="020B0604020202020204" pitchFamily="34" charset="0"/>
            </a:endParaRPr>
          </a:p>
          <a:p>
            <a:pPr lvl="1"/>
            <a:endParaRPr lang="en-US" sz="2000" b="1" dirty="0" smtClean="0">
              <a:solidFill>
                <a:srgbClr val="002060"/>
              </a:solidFill>
              <a:latin typeface="Arial" panose="020B0604020202020204" pitchFamily="34" charset="0"/>
              <a:cs typeface="Arial" panose="020B0604020202020204" pitchFamily="34" charset="0"/>
            </a:endParaRPr>
          </a:p>
        </p:txBody>
      </p:sp>
      <p:pic>
        <p:nvPicPr>
          <p:cNvPr id="3076" name="Picture 5" descr="blue header land publ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dirty="0">
                <a:solidFill>
                  <a:schemeClr val="bg1"/>
                </a:solidFill>
                <a:latin typeface="HelveticaNeue LT 95 Black" pitchFamily="34" charset="0"/>
              </a:rPr>
              <a:t>www.gdc-uk.org</a:t>
            </a:r>
            <a:endParaRPr lang="en-US" sz="1400" dirty="0">
              <a:solidFill>
                <a:schemeClr val="bg1"/>
              </a:solidFill>
              <a:latin typeface="HelveticaNeue LT 95 Black" pitchFamily="34" charset="0"/>
            </a:endParaRPr>
          </a:p>
        </p:txBody>
      </p:sp>
    </p:spTree>
    <p:extLst>
      <p:ext uri="{BB962C8B-B14F-4D97-AF65-F5344CB8AC3E}">
        <p14:creationId xmlns:p14="http://schemas.microsoft.com/office/powerpoint/2010/main" val="1877177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7" y="806323"/>
            <a:ext cx="8785225" cy="1143000"/>
          </a:xfrm>
        </p:spPr>
        <p:txBody>
          <a:bodyPr>
            <a:normAutofit/>
          </a:bodyPr>
          <a:lstStyle/>
          <a:p>
            <a:pPr algn="l"/>
            <a:r>
              <a:rPr lang="en-GB" sz="3200" b="1" dirty="0">
                <a:solidFill>
                  <a:srgbClr val="2C3F69"/>
                </a:solidFill>
                <a:latin typeface="Arial" panose="020B0604020202020204" pitchFamily="34" charset="0"/>
                <a:cs typeface="Arial" panose="020B0604020202020204" pitchFamily="34" charset="0"/>
              </a:rPr>
              <a:t>Word Of Mouth Patient Panel</a:t>
            </a:r>
            <a:endParaRPr lang="en-GB" sz="3200" dirty="0" smtClean="0">
              <a:solidFill>
                <a:srgbClr val="2C3F69"/>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sz="half" idx="1"/>
          </p:nvPr>
        </p:nvSpPr>
        <p:spPr>
          <a:xfrm>
            <a:off x="-305059" y="1735011"/>
            <a:ext cx="6677259" cy="5000624"/>
          </a:xfrm>
        </p:spPr>
        <p:txBody>
          <a:bodyPr>
            <a:normAutofit fontScale="92500" lnSpcReduction="10000"/>
          </a:bodyPr>
          <a:lstStyle/>
          <a:p>
            <a:pPr marL="457200" lvl="1" indent="0">
              <a:buNone/>
            </a:pPr>
            <a:r>
              <a:rPr lang="en-US" sz="2400" b="1" dirty="0" smtClean="0">
                <a:solidFill>
                  <a:srgbClr val="002060"/>
                </a:solidFill>
                <a:latin typeface="Arial" panose="020B0604020202020204" pitchFamily="34" charset="0"/>
                <a:cs typeface="Arial" panose="020B0604020202020204" pitchFamily="34" charset="0"/>
              </a:rPr>
              <a:t>How does it work? (1)</a:t>
            </a:r>
          </a:p>
          <a:p>
            <a:pPr lvl="1">
              <a:buFont typeface="Arial" panose="020B0604020202020204" pitchFamily="34" charset="0"/>
              <a:buChar char="•"/>
            </a:pPr>
            <a:endParaRPr lang="en-US" sz="2400"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5432 people, specifically recruited from a wider consumer panel</a:t>
            </a:r>
            <a:br>
              <a:rPr lang="en-US" sz="2400" dirty="0" smtClean="0">
                <a:solidFill>
                  <a:srgbClr val="002060"/>
                </a:solidFill>
                <a:latin typeface="Arial" panose="020B0604020202020204" pitchFamily="34" charset="0"/>
                <a:cs typeface="Arial" panose="020B0604020202020204" pitchFamily="34" charset="0"/>
              </a:rPr>
            </a:br>
            <a:endParaRPr lang="en-US" sz="2400"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Independently managed by Community Research</a:t>
            </a:r>
            <a:br>
              <a:rPr lang="en-US" sz="2400" dirty="0" smtClean="0">
                <a:solidFill>
                  <a:srgbClr val="002060"/>
                </a:solidFill>
                <a:latin typeface="Arial" panose="020B0604020202020204" pitchFamily="34" charset="0"/>
                <a:cs typeface="Arial" panose="020B0604020202020204" pitchFamily="34" charset="0"/>
              </a:rPr>
            </a:br>
            <a:endParaRPr lang="en-US" sz="2400"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GB" sz="2400" dirty="0" smtClean="0">
                <a:solidFill>
                  <a:srgbClr val="002060"/>
                </a:solidFill>
                <a:latin typeface="Arial" panose="020B0604020202020204" pitchFamily="34" charset="0"/>
                <a:cs typeface="Arial" panose="020B0604020202020204" pitchFamily="34" charset="0"/>
              </a:rPr>
              <a:t>Panel profile:</a:t>
            </a:r>
            <a:r>
              <a:rPr lang="en-GB" sz="2400" dirty="0">
                <a:solidFill>
                  <a:srgbClr val="002060"/>
                </a:solidFill>
                <a:latin typeface="Arial" panose="020B0604020202020204" pitchFamily="34" charset="0"/>
                <a:cs typeface="Arial" panose="020B0604020202020204" pitchFamily="34" charset="0"/>
              </a:rPr>
              <a:t> </a:t>
            </a:r>
            <a:r>
              <a:rPr lang="en-GB" sz="2400" dirty="0" smtClean="0">
                <a:solidFill>
                  <a:srgbClr val="002060"/>
                </a:solidFill>
                <a:latin typeface="Arial" panose="020B0604020202020204" pitchFamily="34" charset="0"/>
                <a:cs typeface="Arial" panose="020B0604020202020204" pitchFamily="34" charset="0"/>
              </a:rPr>
              <a:t>recruited </a:t>
            </a:r>
            <a:r>
              <a:rPr lang="en-GB" sz="2400" dirty="0">
                <a:solidFill>
                  <a:srgbClr val="002060"/>
                </a:solidFill>
                <a:latin typeface="Arial" panose="020B0604020202020204" pitchFamily="34" charset="0"/>
                <a:cs typeface="Arial" panose="020B0604020202020204" pitchFamily="34" charset="0"/>
              </a:rPr>
              <a:t>to be broadly representative of </a:t>
            </a:r>
            <a:r>
              <a:rPr lang="en-GB" sz="2400" dirty="0" smtClean="0">
                <a:solidFill>
                  <a:srgbClr val="002060"/>
                </a:solidFill>
                <a:latin typeface="Arial" panose="020B0604020202020204" pitchFamily="34" charset="0"/>
                <a:cs typeface="Arial" panose="020B0604020202020204" pitchFamily="34" charset="0"/>
              </a:rPr>
              <a:t>UK </a:t>
            </a:r>
            <a:r>
              <a:rPr lang="en-GB" sz="2400" dirty="0">
                <a:solidFill>
                  <a:srgbClr val="002060"/>
                </a:solidFill>
                <a:latin typeface="Arial" panose="020B0604020202020204" pitchFamily="34" charset="0"/>
                <a:cs typeface="Arial" panose="020B0604020202020204" pitchFamily="34" charset="0"/>
              </a:rPr>
              <a:t>dental </a:t>
            </a:r>
            <a:r>
              <a:rPr lang="en-GB" sz="2400" dirty="0" smtClean="0">
                <a:solidFill>
                  <a:srgbClr val="002060"/>
                </a:solidFill>
                <a:latin typeface="Arial" panose="020B0604020202020204" pitchFamily="34" charset="0"/>
                <a:cs typeface="Arial" panose="020B0604020202020204" pitchFamily="34" charset="0"/>
              </a:rPr>
              <a:t>patients</a:t>
            </a:r>
            <a:br>
              <a:rPr lang="en-GB" sz="2400" dirty="0" smtClean="0">
                <a:solidFill>
                  <a:srgbClr val="002060"/>
                </a:solidFill>
                <a:latin typeface="Arial" panose="020B0604020202020204" pitchFamily="34" charset="0"/>
                <a:cs typeface="Arial" panose="020B0604020202020204" pitchFamily="34" charset="0"/>
              </a:rPr>
            </a:br>
            <a:endParaRPr lang="en-GB" sz="2400"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GB" sz="2400" dirty="0" smtClean="0">
                <a:solidFill>
                  <a:srgbClr val="002060"/>
                </a:solidFill>
                <a:latin typeface="Arial" panose="020B0604020202020204" pitchFamily="34" charset="0"/>
                <a:cs typeface="Arial" panose="020B0604020202020204" pitchFamily="34" charset="0"/>
              </a:rPr>
              <a:t>Membership refreshed December 2015, targeting under represented groups (i.e. people 18-24 and 75+)</a:t>
            </a:r>
          </a:p>
          <a:p>
            <a:pPr lvl="1">
              <a:buFont typeface="Arial" panose="020B0604020202020204" pitchFamily="34" charset="0"/>
              <a:buChar char="•"/>
            </a:pPr>
            <a:endParaRPr lang="en-GB" sz="2400" dirty="0" smtClean="0">
              <a:solidFill>
                <a:srgbClr val="002060"/>
              </a:solidFill>
              <a:latin typeface="Arial" panose="020B0604020202020204" pitchFamily="34" charset="0"/>
              <a:cs typeface="Arial" panose="020B0604020202020204" pitchFamily="34" charset="0"/>
            </a:endParaRPr>
          </a:p>
          <a:p>
            <a:pPr lvl="1"/>
            <a:endParaRPr lang="en-US" sz="1700" b="1" dirty="0" smtClean="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smtClean="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smtClean="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smtClean="0">
              <a:solidFill>
                <a:srgbClr val="002060"/>
              </a:solidFill>
              <a:latin typeface="Arial" panose="020B0604020202020204" pitchFamily="34" charset="0"/>
              <a:cs typeface="Arial" panose="020B0604020202020204" pitchFamily="34" charset="0"/>
            </a:endParaRPr>
          </a:p>
          <a:p>
            <a:pPr lvl="1"/>
            <a:endParaRPr lang="en-US" sz="2000" b="1" dirty="0" smtClean="0">
              <a:solidFill>
                <a:srgbClr val="002060"/>
              </a:solidFill>
              <a:latin typeface="Arial" panose="020B0604020202020204" pitchFamily="34" charset="0"/>
              <a:cs typeface="Arial" panose="020B0604020202020204" pitchFamily="34" charset="0"/>
            </a:endParaRPr>
          </a:p>
        </p:txBody>
      </p:sp>
      <p:pic>
        <p:nvPicPr>
          <p:cNvPr id="3076" name="Picture 5" descr="blue header land 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dirty="0">
                <a:solidFill>
                  <a:schemeClr val="bg1"/>
                </a:solidFill>
                <a:latin typeface="HelveticaNeue LT 95 Black" pitchFamily="34" charset="0"/>
              </a:rPr>
              <a:t>www.gdc-uk.org</a:t>
            </a:r>
            <a:endParaRPr lang="en-US" sz="1400" dirty="0">
              <a:solidFill>
                <a:schemeClr val="bg1"/>
              </a:solidFill>
              <a:latin typeface="HelveticaNeue LT 95 Black" pitchFamily="34" charset="0"/>
            </a:endParaRPr>
          </a:p>
        </p:txBody>
      </p:sp>
      <p:pic>
        <p:nvPicPr>
          <p:cNvPr id="2" name="Picture 1"/>
          <p:cNvPicPr>
            <a:picLocks noChangeAspect="1"/>
          </p:cNvPicPr>
          <p:nvPr/>
        </p:nvPicPr>
        <p:blipFill>
          <a:blip r:embed="rId4" cstate="print">
            <a:clrChange>
              <a:clrFrom>
                <a:srgbClr val="75C5F0"/>
              </a:clrFrom>
              <a:clrTo>
                <a:srgbClr val="75C5F0">
                  <a:alpha val="0"/>
                </a:srgbClr>
              </a:clrTo>
            </a:clrChange>
            <a:extLst>
              <a:ext uri="{28A0092B-C50C-407E-A947-70E740481C1C}">
                <a14:useLocalDpi xmlns:a14="http://schemas.microsoft.com/office/drawing/2010/main" val="0"/>
              </a:ext>
            </a:extLst>
          </a:blip>
          <a:stretch>
            <a:fillRect/>
          </a:stretch>
        </p:blipFill>
        <p:spPr>
          <a:xfrm>
            <a:off x="5508105" y="952383"/>
            <a:ext cx="3428830" cy="5355483"/>
          </a:xfrm>
          <a:prstGeom prst="rect">
            <a:avLst/>
          </a:prstGeom>
          <a:effectLst>
            <a:outerShdw blurRad="50800" dist="50800" dir="5400000" algn="ctr" rotWithShape="0">
              <a:srgbClr val="000000">
                <a:alpha val="48000"/>
              </a:srgbClr>
            </a:outerShdw>
          </a:effectLst>
        </p:spPr>
      </p:pic>
    </p:spTree>
    <p:extLst>
      <p:ext uri="{BB962C8B-B14F-4D97-AF65-F5344CB8AC3E}">
        <p14:creationId xmlns:p14="http://schemas.microsoft.com/office/powerpoint/2010/main" val="4106696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7" y="928688"/>
            <a:ext cx="8785225" cy="1143000"/>
          </a:xfrm>
        </p:spPr>
        <p:txBody>
          <a:bodyPr>
            <a:normAutofit/>
          </a:bodyPr>
          <a:lstStyle/>
          <a:p>
            <a:r>
              <a:rPr lang="en-GB" b="1" dirty="0">
                <a:solidFill>
                  <a:srgbClr val="2C3F69"/>
                </a:solidFill>
                <a:latin typeface="Arial" panose="020B0604020202020204" pitchFamily="34" charset="0"/>
                <a:cs typeface="Arial" panose="020B0604020202020204" pitchFamily="34" charset="0"/>
              </a:rPr>
              <a:t>Word Of Mouth Patient Panel</a:t>
            </a:r>
            <a:endParaRPr lang="en-GB" dirty="0" smtClean="0">
              <a:solidFill>
                <a:srgbClr val="2C3F69"/>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sz="half" idx="1"/>
          </p:nvPr>
        </p:nvSpPr>
        <p:spPr>
          <a:xfrm>
            <a:off x="-197425" y="2071688"/>
            <a:ext cx="9082007" cy="4842164"/>
          </a:xfrm>
        </p:spPr>
        <p:txBody>
          <a:bodyPr>
            <a:normAutofit/>
          </a:bodyPr>
          <a:lstStyle/>
          <a:p>
            <a:pPr marL="457200" lvl="1" indent="0">
              <a:buNone/>
            </a:pPr>
            <a:r>
              <a:rPr lang="en-GB" sz="2200" b="1" dirty="0" smtClean="0">
                <a:solidFill>
                  <a:srgbClr val="002060"/>
                </a:solidFill>
                <a:latin typeface="Arial" panose="020B0604020202020204" pitchFamily="34" charset="0"/>
                <a:cs typeface="Arial" panose="020B0604020202020204" pitchFamily="34" charset="0"/>
              </a:rPr>
              <a:t>How does the panel work? (2)</a:t>
            </a:r>
          </a:p>
          <a:p>
            <a:pPr marL="457200" lvl="1" indent="0">
              <a:buNone/>
            </a:pPr>
            <a:endParaRPr lang="en-GB" sz="2200" b="1"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GB" sz="2200" dirty="0" smtClean="0">
                <a:solidFill>
                  <a:srgbClr val="002060"/>
                </a:solidFill>
                <a:latin typeface="Arial" panose="020B0604020202020204" pitchFamily="34" charset="0"/>
                <a:cs typeface="Arial" panose="020B0604020202020204" pitchFamily="34" charset="0"/>
              </a:rPr>
              <a:t>Operates </a:t>
            </a:r>
            <a:r>
              <a:rPr lang="en-GB" sz="2200" dirty="0">
                <a:solidFill>
                  <a:srgbClr val="002060"/>
                </a:solidFill>
                <a:latin typeface="Arial" panose="020B0604020202020204" pitchFamily="34" charset="0"/>
                <a:cs typeface="Arial" panose="020B0604020202020204" pitchFamily="34" charset="0"/>
              </a:rPr>
              <a:t>mainly </a:t>
            </a:r>
            <a:r>
              <a:rPr lang="en-GB" sz="2200" dirty="0" smtClean="0">
                <a:solidFill>
                  <a:srgbClr val="002060"/>
                </a:solidFill>
                <a:latin typeface="Arial" panose="020B0604020202020204" pitchFamily="34" charset="0"/>
                <a:cs typeface="Arial" panose="020B0604020202020204" pitchFamily="34" charset="0"/>
              </a:rPr>
              <a:t>online.</a:t>
            </a:r>
          </a:p>
          <a:p>
            <a:pPr marL="457200" lvl="1" indent="0">
              <a:buNone/>
            </a:pPr>
            <a:endParaRPr lang="en-GB" sz="2200"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GB" sz="2200" dirty="0" smtClean="0">
                <a:solidFill>
                  <a:srgbClr val="002060"/>
                </a:solidFill>
                <a:latin typeface="Arial" panose="020B0604020202020204" pitchFamily="34" charset="0"/>
                <a:cs typeface="Arial" panose="020B0604020202020204" pitchFamily="34" charset="0"/>
              </a:rPr>
              <a:t>Members ‘</a:t>
            </a:r>
            <a:r>
              <a:rPr lang="en-GB" sz="2200" dirty="0">
                <a:solidFill>
                  <a:srgbClr val="002060"/>
                </a:solidFill>
                <a:latin typeface="Arial" panose="020B0604020202020204" pitchFamily="34" charset="0"/>
                <a:cs typeface="Arial" panose="020B0604020202020204" pitchFamily="34" charset="0"/>
              </a:rPr>
              <a:t>opt in’ to take part in regular research and engagement activities (surveys, workshops, discussion groups, telephone interviews</a:t>
            </a:r>
            <a:r>
              <a:rPr lang="en-GB" sz="2200" dirty="0" smtClean="0">
                <a:solidFill>
                  <a:srgbClr val="002060"/>
                </a:solidFill>
                <a:latin typeface="Arial" panose="020B0604020202020204" pitchFamily="34" charset="0"/>
                <a:cs typeface="Arial" panose="020B0604020202020204" pitchFamily="34" charset="0"/>
              </a:rPr>
              <a:t>) </a:t>
            </a:r>
          </a:p>
          <a:p>
            <a:pPr lvl="1">
              <a:buFont typeface="Arial" panose="020B0604020202020204" pitchFamily="34" charset="0"/>
              <a:buChar char="•"/>
            </a:pPr>
            <a:endParaRPr lang="en-GB" sz="2200"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GB" sz="2200" dirty="0" smtClean="0">
                <a:solidFill>
                  <a:srgbClr val="002060"/>
                </a:solidFill>
                <a:latin typeface="Arial" panose="020B0604020202020204" pitchFamily="34" charset="0"/>
                <a:cs typeface="Arial" panose="020B0604020202020204" pitchFamily="34" charset="0"/>
              </a:rPr>
              <a:t>Regular newsletters keep members informed of outcomes of research ‘you said we did’</a:t>
            </a:r>
          </a:p>
          <a:p>
            <a:pPr marL="457200" lvl="1" indent="0">
              <a:buNone/>
            </a:pPr>
            <a:endParaRPr lang="en-US" sz="2000" dirty="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smtClean="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smtClean="0">
              <a:solidFill>
                <a:srgbClr val="002060"/>
              </a:solidFill>
              <a:latin typeface="Arial" panose="020B0604020202020204" pitchFamily="34" charset="0"/>
              <a:cs typeface="Arial" panose="020B0604020202020204" pitchFamily="34" charset="0"/>
            </a:endParaRPr>
          </a:p>
          <a:p>
            <a:pPr lvl="1"/>
            <a:endParaRPr lang="en-US" sz="2000" b="1" dirty="0" smtClean="0">
              <a:solidFill>
                <a:srgbClr val="002060"/>
              </a:solidFill>
              <a:latin typeface="Arial" panose="020B0604020202020204" pitchFamily="34" charset="0"/>
              <a:cs typeface="Arial" panose="020B0604020202020204" pitchFamily="34" charset="0"/>
            </a:endParaRPr>
          </a:p>
        </p:txBody>
      </p:sp>
      <p:pic>
        <p:nvPicPr>
          <p:cNvPr id="3076" name="Picture 5" descr="blue header land 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dirty="0">
                <a:solidFill>
                  <a:schemeClr val="bg1"/>
                </a:solidFill>
                <a:latin typeface="HelveticaNeue LT 95 Black" pitchFamily="34" charset="0"/>
              </a:rPr>
              <a:t>www.gdc-uk.org</a:t>
            </a:r>
            <a:endParaRPr lang="en-US" sz="1400" dirty="0">
              <a:solidFill>
                <a:schemeClr val="bg1"/>
              </a:solidFill>
              <a:latin typeface="HelveticaNeue LT 95 Black" pitchFamily="34" charset="0"/>
            </a:endParaRPr>
          </a:p>
        </p:txBody>
      </p:sp>
    </p:spTree>
    <p:extLst>
      <p:ext uri="{BB962C8B-B14F-4D97-AF65-F5344CB8AC3E}">
        <p14:creationId xmlns:p14="http://schemas.microsoft.com/office/powerpoint/2010/main" val="146225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7" y="928688"/>
            <a:ext cx="8785225" cy="1143000"/>
          </a:xfrm>
        </p:spPr>
        <p:txBody>
          <a:bodyPr>
            <a:normAutofit/>
          </a:bodyPr>
          <a:lstStyle/>
          <a:p>
            <a:r>
              <a:rPr lang="en-GB" b="1" dirty="0">
                <a:solidFill>
                  <a:srgbClr val="2C3F69"/>
                </a:solidFill>
                <a:latin typeface="Arial" panose="020B0604020202020204" pitchFamily="34" charset="0"/>
                <a:cs typeface="Arial" panose="020B0604020202020204" pitchFamily="34" charset="0"/>
              </a:rPr>
              <a:t>Word Of Mouth Patient Panel</a:t>
            </a:r>
            <a:endParaRPr lang="en-GB" dirty="0" smtClean="0">
              <a:solidFill>
                <a:srgbClr val="2C3F69"/>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sz="half" idx="1"/>
          </p:nvPr>
        </p:nvSpPr>
        <p:spPr>
          <a:xfrm>
            <a:off x="368220" y="2348880"/>
            <a:ext cx="8713787" cy="3743796"/>
          </a:xfrm>
        </p:spPr>
        <p:txBody>
          <a:bodyPr>
            <a:normAutofit/>
          </a:bodyPr>
          <a:lstStyle/>
          <a:p>
            <a:pPr marL="457200" lvl="1" indent="0">
              <a:buNone/>
            </a:pPr>
            <a:r>
              <a:rPr lang="en-GB" sz="2200" b="1" dirty="0" smtClean="0">
                <a:solidFill>
                  <a:srgbClr val="002060"/>
                </a:solidFill>
                <a:latin typeface="Arial" panose="020B0604020202020204" pitchFamily="34" charset="0"/>
                <a:cs typeface="Arial" panose="020B0604020202020204" pitchFamily="34" charset="0"/>
              </a:rPr>
              <a:t>Case Studies:</a:t>
            </a:r>
          </a:p>
          <a:p>
            <a:pPr marL="457200" lvl="1" indent="0">
              <a:buNone/>
            </a:pPr>
            <a:endParaRPr lang="en-GB" sz="2200" b="1"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200" dirty="0" smtClean="0">
                <a:solidFill>
                  <a:srgbClr val="002060"/>
                </a:solidFill>
                <a:latin typeface="Arial" panose="020B0604020202020204" pitchFamily="34" charset="0"/>
                <a:cs typeface="Arial" panose="020B0604020202020204" pitchFamily="34" charset="0"/>
              </a:rPr>
              <a:t>Duty </a:t>
            </a:r>
            <a:r>
              <a:rPr lang="en-US" sz="2200" dirty="0">
                <a:solidFill>
                  <a:srgbClr val="002060"/>
                </a:solidFill>
                <a:latin typeface="Arial" panose="020B0604020202020204" pitchFamily="34" charset="0"/>
                <a:cs typeface="Arial" panose="020B0604020202020204" pitchFamily="34" charset="0"/>
              </a:rPr>
              <a:t>of Candour (Focus Groups</a:t>
            </a:r>
            <a:r>
              <a:rPr lang="en-US" sz="2200" dirty="0" smtClean="0">
                <a:solidFill>
                  <a:srgbClr val="002060"/>
                </a:solidFill>
                <a:latin typeface="Arial" panose="020B0604020202020204" pitchFamily="34" charset="0"/>
                <a:cs typeface="Arial" panose="020B0604020202020204" pitchFamily="34" charset="0"/>
              </a:rPr>
              <a:t>)</a:t>
            </a:r>
          </a:p>
          <a:p>
            <a:pPr lvl="1">
              <a:buFont typeface="Arial" panose="020B0604020202020204" pitchFamily="34" charset="0"/>
              <a:buChar char="•"/>
            </a:pPr>
            <a:endParaRPr lang="en-US" sz="2200" dirty="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200" dirty="0">
                <a:solidFill>
                  <a:srgbClr val="002060"/>
                </a:solidFill>
                <a:latin typeface="Arial" panose="020B0604020202020204" pitchFamily="34" charset="0"/>
                <a:cs typeface="Arial" panose="020B0604020202020204" pitchFamily="34" charset="0"/>
              </a:rPr>
              <a:t>Recent Dental Appointments (Survey</a:t>
            </a:r>
            <a:r>
              <a:rPr lang="en-US" sz="2200" dirty="0" smtClean="0">
                <a:solidFill>
                  <a:srgbClr val="002060"/>
                </a:solidFill>
                <a:latin typeface="Arial" panose="020B0604020202020204" pitchFamily="34" charset="0"/>
                <a:cs typeface="Arial" panose="020B0604020202020204" pitchFamily="34" charset="0"/>
              </a:rPr>
              <a:t>)</a:t>
            </a:r>
          </a:p>
          <a:p>
            <a:pPr lvl="1">
              <a:buFont typeface="Arial" panose="020B0604020202020204" pitchFamily="34" charset="0"/>
              <a:buChar char="•"/>
            </a:pPr>
            <a:endParaRPr lang="en-US" sz="2200" dirty="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200" dirty="0">
                <a:solidFill>
                  <a:srgbClr val="002060"/>
                </a:solidFill>
                <a:latin typeface="Arial" panose="020B0604020202020204" pitchFamily="34" charset="0"/>
                <a:cs typeface="Arial" panose="020B0604020202020204" pitchFamily="34" charset="0"/>
              </a:rPr>
              <a:t>GDC Roadmap (Workshop)</a:t>
            </a:r>
          </a:p>
          <a:p>
            <a:pPr lvl="1">
              <a:buFont typeface="Arial" panose="020B0604020202020204" pitchFamily="34" charset="0"/>
              <a:buChar char="•"/>
            </a:pPr>
            <a:endParaRPr lang="en-US" sz="2000" dirty="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2000" b="1" dirty="0" smtClean="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2000" b="1" dirty="0">
              <a:solidFill>
                <a:srgbClr val="002060"/>
              </a:solidFill>
              <a:latin typeface="Arial" panose="020B0604020202020204" pitchFamily="34" charset="0"/>
              <a:cs typeface="Arial" panose="020B0604020202020204" pitchFamily="34" charset="0"/>
            </a:endParaRPr>
          </a:p>
          <a:p>
            <a:pPr marL="457200" lvl="1" indent="0">
              <a:buNone/>
            </a:pPr>
            <a:endParaRPr lang="en-US" sz="2000" b="1" dirty="0" smtClean="0">
              <a:solidFill>
                <a:srgbClr val="002060"/>
              </a:solidFill>
              <a:latin typeface="Arial" panose="020B0604020202020204" pitchFamily="34" charset="0"/>
              <a:cs typeface="Arial" panose="020B0604020202020204" pitchFamily="34" charset="0"/>
            </a:endParaRPr>
          </a:p>
          <a:p>
            <a:pPr lvl="1"/>
            <a:endParaRPr lang="en-US" sz="2000" b="1" dirty="0" smtClean="0">
              <a:solidFill>
                <a:srgbClr val="002060"/>
              </a:solidFill>
              <a:latin typeface="Arial" panose="020B0604020202020204" pitchFamily="34" charset="0"/>
              <a:cs typeface="Arial" panose="020B0604020202020204" pitchFamily="34" charset="0"/>
            </a:endParaRPr>
          </a:p>
        </p:txBody>
      </p:sp>
      <p:pic>
        <p:nvPicPr>
          <p:cNvPr id="3076" name="Picture 5" descr="blue header land 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dirty="0">
                <a:solidFill>
                  <a:schemeClr val="bg1"/>
                </a:solidFill>
                <a:latin typeface="HelveticaNeue LT 95 Black" pitchFamily="34" charset="0"/>
              </a:rPr>
              <a:t>www.gdc-uk.org</a:t>
            </a:r>
            <a:endParaRPr lang="en-US" sz="1400" dirty="0">
              <a:solidFill>
                <a:schemeClr val="bg1"/>
              </a:solidFill>
              <a:latin typeface="HelveticaNeue LT 95 Black" pitchFamily="34" charset="0"/>
            </a:endParaRPr>
          </a:p>
        </p:txBody>
      </p:sp>
    </p:spTree>
    <p:extLst>
      <p:ext uri="{BB962C8B-B14F-4D97-AF65-F5344CB8AC3E}">
        <p14:creationId xmlns:p14="http://schemas.microsoft.com/office/powerpoint/2010/main" val="1260787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7" y="928688"/>
            <a:ext cx="8785225" cy="1143000"/>
          </a:xfrm>
        </p:spPr>
        <p:txBody>
          <a:bodyPr>
            <a:normAutofit/>
          </a:bodyPr>
          <a:lstStyle/>
          <a:p>
            <a:r>
              <a:rPr lang="en-GB" sz="4000" b="1" dirty="0" smtClean="0">
                <a:solidFill>
                  <a:srgbClr val="2C3F69"/>
                </a:solidFill>
                <a:latin typeface="Arial" panose="020B0604020202020204" pitchFamily="34" charset="0"/>
                <a:cs typeface="Arial" panose="020B0604020202020204" pitchFamily="34" charset="0"/>
              </a:rPr>
              <a:t>Duty of Candour</a:t>
            </a:r>
            <a:endParaRPr lang="en-GB" sz="4000" dirty="0" smtClean="0">
              <a:solidFill>
                <a:srgbClr val="2C3F69"/>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sz="half" idx="1"/>
          </p:nvPr>
        </p:nvSpPr>
        <p:spPr>
          <a:xfrm>
            <a:off x="4571162" y="3145142"/>
            <a:ext cx="4716015" cy="5470942"/>
          </a:xfrm>
        </p:spPr>
        <p:txBody>
          <a:bodyPr>
            <a:noAutofit/>
          </a:bodyPr>
          <a:lstStyle/>
          <a:p>
            <a:pPr marL="457200" lvl="1" indent="0">
              <a:buNone/>
            </a:pPr>
            <a:r>
              <a:rPr lang="en-US" sz="1800" b="1" dirty="0" smtClean="0">
                <a:solidFill>
                  <a:srgbClr val="002060"/>
                </a:solidFill>
                <a:latin typeface="Arial" panose="020B0604020202020204" pitchFamily="34" charset="0"/>
                <a:cs typeface="Arial" panose="020B0604020202020204" pitchFamily="34" charset="0"/>
              </a:rPr>
              <a:t>Methodolog</a:t>
            </a:r>
            <a:r>
              <a:rPr lang="en-US" sz="1800" dirty="0" smtClean="0">
                <a:solidFill>
                  <a:srgbClr val="002060"/>
                </a:solidFill>
                <a:latin typeface="Arial" panose="020B0604020202020204" pitchFamily="34" charset="0"/>
                <a:cs typeface="Arial" panose="020B0604020202020204" pitchFamily="34" charset="0"/>
              </a:rPr>
              <a:t>y</a:t>
            </a:r>
            <a:r>
              <a:rPr lang="en-US" sz="1800" dirty="0">
                <a:solidFill>
                  <a:srgbClr val="002060"/>
                </a:solidFill>
                <a:latin typeface="Arial" panose="020B0604020202020204" pitchFamily="34" charset="0"/>
                <a:cs typeface="Arial" panose="020B0604020202020204" pitchFamily="34" charset="0"/>
              </a:rPr>
              <a:t>: </a:t>
            </a:r>
          </a:p>
          <a:p>
            <a:pPr lvl="1">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Focus groups in England and Scotland (Feb 2016</a:t>
            </a:r>
            <a:r>
              <a:rPr lang="en-US" sz="1800" dirty="0" smtClean="0">
                <a:solidFill>
                  <a:srgbClr val="002060"/>
                </a:solidFill>
                <a:latin typeface="Arial" panose="020B0604020202020204" pitchFamily="34" charset="0"/>
                <a:cs typeface="Arial" panose="020B0604020202020204" pitchFamily="34" charset="0"/>
              </a:rPr>
              <a:t>)</a:t>
            </a:r>
          </a:p>
          <a:p>
            <a:pPr lvl="1">
              <a:buFont typeface="Arial" panose="020B0604020202020204" pitchFamily="34" charset="0"/>
              <a:buChar char="•"/>
            </a:pPr>
            <a:endParaRPr lang="en-US" sz="1800" dirty="0">
              <a:solidFill>
                <a:srgbClr val="002060"/>
              </a:solidFill>
              <a:latin typeface="Arial" panose="020B0604020202020204" pitchFamily="34" charset="0"/>
              <a:cs typeface="Arial" panose="020B0604020202020204" pitchFamily="34" charset="0"/>
            </a:endParaRPr>
          </a:p>
          <a:p>
            <a:pPr marL="457200" lvl="1" indent="0">
              <a:spcBef>
                <a:spcPts val="0"/>
              </a:spcBef>
              <a:buNone/>
            </a:pPr>
            <a:r>
              <a:rPr lang="en-US" sz="1800" b="1" dirty="0">
                <a:solidFill>
                  <a:srgbClr val="002060"/>
                </a:solidFill>
                <a:latin typeface="Arial" panose="020B0604020202020204" pitchFamily="34" charset="0"/>
                <a:cs typeface="Arial" panose="020B0604020202020204" pitchFamily="34" charset="0"/>
              </a:rPr>
              <a:t>Key Findings</a:t>
            </a:r>
            <a:r>
              <a:rPr lang="en-US" sz="1800" dirty="0">
                <a:solidFill>
                  <a:srgbClr val="002060"/>
                </a:solidFill>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Proportionate response</a:t>
            </a:r>
          </a:p>
          <a:p>
            <a:pPr lvl="1">
              <a:spcBef>
                <a:spcPts val="0"/>
              </a:spcBef>
              <a:buFont typeface="Arial" panose="020B0604020202020204" pitchFamily="34" charset="0"/>
              <a:buChar char="•"/>
            </a:pPr>
            <a:r>
              <a:rPr lang="en-US" sz="1800" dirty="0" smtClean="0">
                <a:solidFill>
                  <a:srgbClr val="002060"/>
                </a:solidFill>
                <a:latin typeface="Arial" panose="020B0604020202020204" pitchFamily="34" charset="0"/>
                <a:cs typeface="Arial" panose="020B0604020202020204" pitchFamily="34" charset="0"/>
              </a:rPr>
              <a:t>informing </a:t>
            </a:r>
            <a:r>
              <a:rPr lang="en-US" sz="1800" dirty="0">
                <a:solidFill>
                  <a:srgbClr val="002060"/>
                </a:solidFill>
                <a:latin typeface="Arial" panose="020B0604020202020204" pitchFamily="34" charset="0"/>
                <a:cs typeface="Arial" panose="020B0604020202020204" pitchFamily="34" charset="0"/>
              </a:rPr>
              <a:t>patients about mistakes was key to duty of care  </a:t>
            </a:r>
          </a:p>
          <a:p>
            <a:pPr lvl="1">
              <a:spcBef>
                <a:spcPts val="0"/>
              </a:spcBef>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Robust systems in place to learn from mistakes including ‘near misses’ </a:t>
            </a:r>
          </a:p>
          <a:p>
            <a:pPr marL="457200" lvl="1" indent="0">
              <a:buNone/>
            </a:pPr>
            <a:r>
              <a:rPr lang="en-US" sz="1800" dirty="0" smtClean="0">
                <a:solidFill>
                  <a:srgbClr val="002060"/>
                </a:solidFill>
                <a:latin typeface="Arial" panose="020B0604020202020204" pitchFamily="34" charset="0"/>
                <a:cs typeface="Arial" panose="020B0604020202020204" pitchFamily="34" charset="0"/>
              </a:rPr>
              <a:t/>
            </a:r>
            <a:br>
              <a:rPr lang="en-US" sz="1800" dirty="0" smtClean="0">
                <a:solidFill>
                  <a:srgbClr val="002060"/>
                </a:solidFill>
                <a:latin typeface="Arial" panose="020B0604020202020204" pitchFamily="34" charset="0"/>
                <a:cs typeface="Arial" panose="020B0604020202020204" pitchFamily="34" charset="0"/>
              </a:rPr>
            </a:br>
            <a:endParaRPr lang="en-US" sz="1800" dirty="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600" dirty="0">
              <a:solidFill>
                <a:srgbClr val="002060"/>
              </a:solidFill>
              <a:latin typeface="Arial" panose="020B0604020202020204" pitchFamily="34" charset="0"/>
              <a:cs typeface="Arial" panose="020B0604020202020204" pitchFamily="34" charset="0"/>
            </a:endParaRPr>
          </a:p>
        </p:txBody>
      </p:sp>
      <p:pic>
        <p:nvPicPr>
          <p:cNvPr id="3076" name="Picture 5" descr="blue header land 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dirty="0">
                <a:solidFill>
                  <a:schemeClr val="bg1"/>
                </a:solidFill>
                <a:latin typeface="HelveticaNeue LT 95 Black" pitchFamily="34" charset="0"/>
              </a:rPr>
              <a:t>www.gdc-uk.org</a:t>
            </a:r>
            <a:endParaRPr lang="en-US" sz="1400" dirty="0">
              <a:solidFill>
                <a:schemeClr val="bg1"/>
              </a:solidFill>
              <a:latin typeface="HelveticaNeue LT 95 Black" pitchFamily="34" charset="0"/>
            </a:endParaRPr>
          </a:p>
        </p:txBody>
      </p:sp>
      <p:pic>
        <p:nvPicPr>
          <p:cNvPr id="2" name="Picture 1"/>
          <p:cNvPicPr>
            <a:picLocks noChangeAspect="1"/>
          </p:cNvPicPr>
          <p:nvPr/>
        </p:nvPicPr>
        <p:blipFill rotWithShape="1">
          <a:blip r:embed="rId4"/>
          <a:srcRect t="13864"/>
          <a:stretch/>
        </p:blipFill>
        <p:spPr>
          <a:xfrm>
            <a:off x="-180528" y="3439967"/>
            <a:ext cx="4965099" cy="3131500"/>
          </a:xfrm>
          <a:prstGeom prst="rect">
            <a:avLst/>
          </a:prstGeom>
        </p:spPr>
      </p:pic>
      <p:sp>
        <p:nvSpPr>
          <p:cNvPr id="4" name="TextBox 3"/>
          <p:cNvSpPr txBox="1"/>
          <p:nvPr/>
        </p:nvSpPr>
        <p:spPr>
          <a:xfrm>
            <a:off x="-324543" y="1803236"/>
            <a:ext cx="9468542" cy="947952"/>
          </a:xfrm>
          <a:prstGeom prst="rect">
            <a:avLst/>
          </a:prstGeom>
          <a:noFill/>
        </p:spPr>
        <p:txBody>
          <a:bodyPr wrap="square" rtlCol="0">
            <a:spAutoFit/>
          </a:bodyPr>
          <a:lstStyle/>
          <a:p>
            <a:pPr lvl="1">
              <a:spcBef>
                <a:spcPct val="20000"/>
              </a:spcBef>
            </a:pPr>
            <a:r>
              <a:rPr lang="en-US" b="1" dirty="0" smtClean="0">
                <a:solidFill>
                  <a:srgbClr val="002060"/>
                </a:solidFill>
                <a:latin typeface="Arial" panose="020B0604020202020204" pitchFamily="34" charset="0"/>
                <a:cs typeface="Arial" panose="020B0604020202020204" pitchFamily="34" charset="0"/>
              </a:rPr>
              <a:t>Objective</a:t>
            </a:r>
            <a:r>
              <a:rPr lang="en-US" b="1" dirty="0">
                <a:solidFill>
                  <a:srgbClr val="002060"/>
                </a:solidFill>
                <a:latin typeface="Arial" panose="020B0604020202020204" pitchFamily="34" charset="0"/>
                <a:cs typeface="Arial" panose="020B0604020202020204" pitchFamily="34" charset="0"/>
              </a:rPr>
              <a:t>: </a:t>
            </a:r>
          </a:p>
          <a:p>
            <a:pPr marL="742950" lvl="1" indent="-285750">
              <a:spcBef>
                <a:spcPct val="20000"/>
              </a:spcBef>
              <a:buFont typeface="Arial" pitchFamily="34" charset="0"/>
              <a:buChar char="•"/>
            </a:pPr>
            <a:r>
              <a:rPr lang="en-US" dirty="0">
                <a:solidFill>
                  <a:srgbClr val="002060"/>
                </a:solidFill>
                <a:latin typeface="Arial" panose="020B0604020202020204" pitchFamily="34" charset="0"/>
                <a:cs typeface="Arial" panose="020B0604020202020204" pitchFamily="34" charset="0"/>
              </a:rPr>
              <a:t>Patient views and expectations when things go wrong with their treatment or care </a:t>
            </a:r>
            <a:r>
              <a:rPr lang="en-US" sz="1600" dirty="0">
                <a:solidFill>
                  <a:srgbClr val="002060"/>
                </a:solidFill>
                <a:latin typeface="Arial" panose="020B0604020202020204" pitchFamily="34" charset="0"/>
                <a:cs typeface="Arial" panose="020B0604020202020204" pitchFamily="34" charset="0"/>
              </a:rPr>
              <a:t/>
            </a:r>
            <a:br>
              <a:rPr lang="en-US" sz="1600" dirty="0">
                <a:solidFill>
                  <a:srgbClr val="002060"/>
                </a:solidFill>
                <a:latin typeface="Arial" panose="020B0604020202020204" pitchFamily="34" charset="0"/>
                <a:cs typeface="Arial" panose="020B0604020202020204" pitchFamily="34" charset="0"/>
              </a:rPr>
            </a:br>
            <a:endParaRPr lang="en-US" sz="16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179387" y="3219503"/>
            <a:ext cx="3168477" cy="400110"/>
          </a:xfrm>
          <a:prstGeom prst="rect">
            <a:avLst/>
          </a:prstGeom>
          <a:noFill/>
        </p:spPr>
        <p:txBody>
          <a:bodyPr wrap="square" rtlCol="0">
            <a:spAutoFit/>
          </a:bodyPr>
          <a:lstStyle/>
          <a:p>
            <a:r>
              <a:rPr lang="en-GB" sz="2000" b="1" i="1" dirty="0" smtClean="0">
                <a:solidFill>
                  <a:schemeClr val="accent4">
                    <a:lumMod val="75000"/>
                  </a:schemeClr>
                </a:solidFill>
                <a:latin typeface="Arial" panose="020B0604020202020204" pitchFamily="34" charset="0"/>
                <a:cs typeface="Arial" panose="020B0604020202020204" pitchFamily="34" charset="0"/>
              </a:rPr>
              <a:t>Expectations</a:t>
            </a:r>
            <a:endParaRPr lang="en-GB" sz="2000" b="1" i="1"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546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7" y="928688"/>
            <a:ext cx="8785225" cy="1143000"/>
          </a:xfrm>
        </p:spPr>
        <p:txBody>
          <a:bodyPr>
            <a:normAutofit/>
          </a:bodyPr>
          <a:lstStyle/>
          <a:p>
            <a:r>
              <a:rPr lang="en-GB" sz="4000" b="1" dirty="0" smtClean="0">
                <a:solidFill>
                  <a:srgbClr val="2C3F69"/>
                </a:solidFill>
                <a:latin typeface="Arial" panose="020B0604020202020204" pitchFamily="34" charset="0"/>
                <a:cs typeface="Arial" panose="020B0604020202020204" pitchFamily="34" charset="0"/>
              </a:rPr>
              <a:t>Duty of Candour</a:t>
            </a:r>
            <a:endParaRPr lang="en-GB" sz="4000" dirty="0" smtClean="0">
              <a:solidFill>
                <a:srgbClr val="2C3F69"/>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type="body" sz="half" idx="1"/>
          </p:nvPr>
        </p:nvSpPr>
        <p:spPr>
          <a:xfrm>
            <a:off x="89692" y="2043036"/>
            <a:ext cx="4698331" cy="2826124"/>
          </a:xfrm>
        </p:spPr>
        <p:txBody>
          <a:bodyPr>
            <a:noAutofit/>
          </a:bodyPr>
          <a:lstStyle/>
          <a:p>
            <a:pPr marL="457200" lvl="1" indent="0">
              <a:buNone/>
            </a:pPr>
            <a:r>
              <a:rPr lang="en-US" sz="1600" b="1" dirty="0" smtClean="0">
                <a:solidFill>
                  <a:srgbClr val="002060"/>
                </a:solidFill>
                <a:latin typeface="Arial" panose="020B0604020202020204" pitchFamily="34" charset="0"/>
                <a:cs typeface="Arial" panose="020B0604020202020204" pitchFamily="34" charset="0"/>
              </a:rPr>
              <a:t>Outcome</a:t>
            </a:r>
            <a:r>
              <a:rPr lang="en-US" sz="1600" dirty="0">
                <a:solidFill>
                  <a:srgbClr val="002060"/>
                </a:solidFill>
                <a:latin typeface="Arial" panose="020B0604020202020204" pitchFamily="34" charset="0"/>
                <a:cs typeface="Arial" panose="020B0604020202020204" pitchFamily="34" charset="0"/>
              </a:rPr>
              <a:t>: </a:t>
            </a:r>
          </a:p>
          <a:p>
            <a:pPr lvl="1">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Findings from the research </a:t>
            </a:r>
            <a:r>
              <a:rPr lang="en-US" sz="1800" dirty="0" smtClean="0">
                <a:solidFill>
                  <a:srgbClr val="002060"/>
                </a:solidFill>
                <a:latin typeface="Arial" panose="020B0604020202020204" pitchFamily="34" charset="0"/>
                <a:cs typeface="Arial" panose="020B0604020202020204" pitchFamily="34" charset="0"/>
              </a:rPr>
              <a:t>are feeding into </a:t>
            </a:r>
            <a:r>
              <a:rPr lang="en-US" sz="1800" dirty="0">
                <a:solidFill>
                  <a:srgbClr val="002060"/>
                </a:solidFill>
                <a:latin typeface="Arial" panose="020B0604020202020204" pitchFamily="34" charset="0"/>
                <a:cs typeface="Arial" panose="020B0604020202020204" pitchFamily="34" charset="0"/>
              </a:rPr>
              <a:t>review of draft guidance </a:t>
            </a:r>
            <a:endParaRPr lang="en-US" sz="1800" b="1" dirty="0">
              <a:solidFill>
                <a:srgbClr val="002060"/>
              </a:solidFill>
              <a:latin typeface="Arial" panose="020B0604020202020204" pitchFamily="34" charset="0"/>
              <a:cs typeface="Arial" panose="020B0604020202020204" pitchFamily="34" charset="0"/>
            </a:endParaRPr>
          </a:p>
          <a:p>
            <a:pPr marL="457200" lvl="1" indent="0">
              <a:buNone/>
            </a:pPr>
            <a:r>
              <a:rPr lang="en-US" sz="1600" dirty="0" smtClean="0">
                <a:solidFill>
                  <a:srgbClr val="002060"/>
                </a:solidFill>
                <a:latin typeface="Arial" panose="020B0604020202020204" pitchFamily="34" charset="0"/>
                <a:cs typeface="Arial" panose="020B0604020202020204" pitchFamily="34" charset="0"/>
              </a:rPr>
              <a:t/>
            </a:r>
            <a:br>
              <a:rPr lang="en-US" sz="1600" dirty="0" smtClean="0">
                <a:solidFill>
                  <a:srgbClr val="002060"/>
                </a:solidFill>
                <a:latin typeface="Arial" panose="020B0604020202020204" pitchFamily="34" charset="0"/>
                <a:cs typeface="Arial" panose="020B0604020202020204" pitchFamily="34" charset="0"/>
              </a:rPr>
            </a:br>
            <a:endParaRPr lang="en-US" sz="1600" dirty="0">
              <a:solidFill>
                <a:srgbClr val="002060"/>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600" dirty="0">
              <a:solidFill>
                <a:srgbClr val="002060"/>
              </a:solidFill>
              <a:latin typeface="Arial" panose="020B0604020202020204" pitchFamily="34" charset="0"/>
              <a:cs typeface="Arial" panose="020B0604020202020204" pitchFamily="34" charset="0"/>
            </a:endParaRPr>
          </a:p>
        </p:txBody>
      </p:sp>
      <p:pic>
        <p:nvPicPr>
          <p:cNvPr id="3076" name="Picture 5" descr="blue header land pub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7164388" y="260350"/>
            <a:ext cx="1728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dirty="0">
                <a:solidFill>
                  <a:schemeClr val="bg1"/>
                </a:solidFill>
                <a:latin typeface="HelveticaNeue LT 95 Black" pitchFamily="34" charset="0"/>
              </a:rPr>
              <a:t>www.gdc-uk.org</a:t>
            </a:r>
            <a:endParaRPr lang="en-US" sz="1400" dirty="0">
              <a:solidFill>
                <a:schemeClr val="bg1"/>
              </a:solidFill>
              <a:latin typeface="HelveticaNeue LT 95 Black" pitchFamily="34" charset="0"/>
            </a:endParaRPr>
          </a:p>
        </p:txBody>
      </p:sp>
      <p:sp>
        <p:nvSpPr>
          <p:cNvPr id="5" name="Oval Callout 4"/>
          <p:cNvSpPr/>
          <p:nvPr/>
        </p:nvSpPr>
        <p:spPr>
          <a:xfrm rot="4544589">
            <a:off x="6243462" y="1900378"/>
            <a:ext cx="2573542" cy="2571317"/>
          </a:xfrm>
          <a:prstGeom prst="wedgeEllipseCallout">
            <a:avLst/>
          </a:prstGeom>
          <a:no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rot="12499658">
            <a:off x="998473" y="3061736"/>
            <a:ext cx="2773920" cy="3115326"/>
          </a:xfrm>
          <a:prstGeom prst="rect">
            <a:avLst/>
          </a:prstGeom>
          <a:effectLst>
            <a:glow rad="228600">
              <a:schemeClr val="accent6">
                <a:satMod val="175000"/>
                <a:alpha val="40000"/>
              </a:schemeClr>
            </a:glow>
          </a:effectLst>
        </p:spPr>
      </p:pic>
      <p:pic>
        <p:nvPicPr>
          <p:cNvPr id="7" name="Picture 6"/>
          <p:cNvPicPr>
            <a:picLocks noChangeAspect="1"/>
          </p:cNvPicPr>
          <p:nvPr/>
        </p:nvPicPr>
        <p:blipFill>
          <a:blip r:embed="rId4"/>
          <a:stretch>
            <a:fillRect/>
          </a:stretch>
        </p:blipFill>
        <p:spPr>
          <a:xfrm rot="5400000">
            <a:off x="4604808" y="4197447"/>
            <a:ext cx="2247786" cy="2524437"/>
          </a:xfrm>
          <a:prstGeom prst="rect">
            <a:avLst/>
          </a:prstGeom>
          <a:effectLst>
            <a:glow rad="228600">
              <a:schemeClr val="accent3">
                <a:satMod val="175000"/>
                <a:alpha val="40000"/>
              </a:schemeClr>
            </a:glow>
          </a:effectLst>
        </p:spPr>
      </p:pic>
      <p:sp>
        <p:nvSpPr>
          <p:cNvPr id="9" name="TextBox 8"/>
          <p:cNvSpPr txBox="1"/>
          <p:nvPr/>
        </p:nvSpPr>
        <p:spPr>
          <a:xfrm>
            <a:off x="4909071" y="4749795"/>
            <a:ext cx="2116495" cy="1569660"/>
          </a:xfrm>
          <a:prstGeom prst="rect">
            <a:avLst/>
          </a:prstGeom>
          <a:noFill/>
        </p:spPr>
        <p:txBody>
          <a:bodyPr wrap="square" rtlCol="0">
            <a:spAutoFit/>
          </a:bodyPr>
          <a:lstStyle/>
          <a:p>
            <a:r>
              <a:rPr lang="en-GB" sz="1400" i="1" dirty="0"/>
              <a:t>"If it’s a real person to person apology, rather than a professional one, then you would probably take it more [seriously]." (Glasgow participant)</a:t>
            </a:r>
          </a:p>
          <a:p>
            <a:endParaRPr lang="en-GB" sz="1200" dirty="0"/>
          </a:p>
        </p:txBody>
      </p:sp>
      <p:sp>
        <p:nvSpPr>
          <p:cNvPr id="10" name="TextBox 9"/>
          <p:cNvSpPr txBox="1"/>
          <p:nvPr/>
        </p:nvSpPr>
        <p:spPr>
          <a:xfrm>
            <a:off x="1349625" y="3675184"/>
            <a:ext cx="2165364" cy="2308324"/>
          </a:xfrm>
          <a:prstGeom prst="rect">
            <a:avLst/>
          </a:prstGeom>
          <a:noFill/>
        </p:spPr>
        <p:txBody>
          <a:bodyPr wrap="square" rtlCol="0">
            <a:spAutoFit/>
          </a:bodyPr>
          <a:lstStyle/>
          <a:p>
            <a:r>
              <a:rPr lang="en-GB" sz="1400" i="1" dirty="0"/>
              <a:t>"You’ve got to apologise with an indication of what you’re going to do about it as well. So accept responsibility and also show how you’re going to go about rectifying the damage." (Glasgow participant)</a:t>
            </a:r>
          </a:p>
          <a:p>
            <a:endParaRPr lang="en-GB" dirty="0"/>
          </a:p>
        </p:txBody>
      </p:sp>
      <p:sp>
        <p:nvSpPr>
          <p:cNvPr id="11" name="TextBox 10"/>
          <p:cNvSpPr txBox="1"/>
          <p:nvPr/>
        </p:nvSpPr>
        <p:spPr>
          <a:xfrm>
            <a:off x="6522121" y="2344622"/>
            <a:ext cx="2016224" cy="1877437"/>
          </a:xfrm>
          <a:prstGeom prst="rect">
            <a:avLst/>
          </a:prstGeom>
          <a:noFill/>
        </p:spPr>
        <p:txBody>
          <a:bodyPr wrap="square" rtlCol="0">
            <a:spAutoFit/>
          </a:bodyPr>
          <a:lstStyle/>
          <a:p>
            <a:r>
              <a:rPr lang="en-GB" sz="1400" i="1" dirty="0"/>
              <a:t>"We would hope that the actual practice would be completely transparent and tell you your options for remedies and also speaking to the GDC</a:t>
            </a:r>
            <a:r>
              <a:rPr lang="en-GB" sz="1400" i="1" dirty="0" smtClean="0"/>
              <a:t>." </a:t>
            </a:r>
            <a:r>
              <a:rPr lang="en-GB" sz="1400" i="1" dirty="0"/>
              <a:t>(London participant)</a:t>
            </a:r>
          </a:p>
          <a:p>
            <a:endParaRPr lang="en-GB" dirty="0"/>
          </a:p>
        </p:txBody>
      </p:sp>
    </p:spTree>
    <p:extLst>
      <p:ext uri="{BB962C8B-B14F-4D97-AF65-F5344CB8AC3E}">
        <p14:creationId xmlns:p14="http://schemas.microsoft.com/office/powerpoint/2010/main" val="2333994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7DC042621A9B41AD5F91786EFA2EFC" ma:contentTypeVersion="0" ma:contentTypeDescription="Create a new document." ma:contentTypeScope="" ma:versionID="e0e1ab18dbcefd345247c0fa00f3af2f">
  <xsd:schema xmlns:xsd="http://www.w3.org/2001/XMLSchema" xmlns:xs="http://www.w3.org/2001/XMLSchema" xmlns:p="http://schemas.microsoft.com/office/2006/metadata/properties" xmlns:ns2="87c9c0a2-26ae-4c26-bf7f-76f128cc63b4" targetNamespace="http://schemas.microsoft.com/office/2006/metadata/properties" ma:root="true" ma:fieldsID="a2fe47dadc2e987e181ae5a830a3cf2a" ns2:_="">
    <xsd:import namespace="87c9c0a2-26ae-4c26-bf7f-76f128cc63b4"/>
    <xsd:element name="properties">
      <xsd:complexType>
        <xsd:sequence>
          <xsd:element name="documentManagement">
            <xsd:complexType>
              <xsd:all>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c9c0a2-26ae-4c26-bf7f-76f128cc63b4"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f92f6093-7592-4b76-9513-97b0fe0ab529}" ma:internalName="TaxCatchAll" ma:showField="CatchAllData" ma:web="e3c20211-1f07-49c0-b758-0ced354525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7c9c0a2-26ae-4c26-bf7f-76f128cc63b4"/>
  </documentManagement>
</p:properties>
</file>

<file path=customXml/itemProps1.xml><?xml version="1.0" encoding="utf-8"?>
<ds:datastoreItem xmlns:ds="http://schemas.openxmlformats.org/officeDocument/2006/customXml" ds:itemID="{89F9689E-B64F-410D-A944-C7AFE840F6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c9c0a2-26ae-4c26-bf7f-76f128cc63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0CA8E9-6D5E-4543-9622-C2A1619D4AB6}">
  <ds:schemaRefs>
    <ds:schemaRef ds:uri="87c9c0a2-26ae-4c26-bf7f-76f128cc63b4"/>
    <ds:schemaRef ds:uri="http://schemas.openxmlformats.org/package/2006/metadata/core-properties"/>
    <ds:schemaRef ds:uri="http://purl.org/dc/terms/"/>
    <ds:schemaRef ds:uri="http://www.w3.org/XML/1998/namespac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1537</TotalTime>
  <Words>1447</Words>
  <Application>Microsoft Office PowerPoint</Application>
  <PresentationFormat>On-screen Show (4:3)</PresentationFormat>
  <Paragraphs>299</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HelveticaNeue LT 95 Black</vt:lpstr>
      <vt:lpstr>Tahoma</vt:lpstr>
      <vt:lpstr>Times New Roman</vt:lpstr>
      <vt:lpstr>Office Theme</vt:lpstr>
      <vt:lpstr>Default Design</vt:lpstr>
      <vt:lpstr>  The General Dental Council  ‘Word of Mouth’ Patient Panel   Regulating for positive outcomes     Cumberland Lodge, 11 March 2016  Guy Rubin General Dental Council    </vt:lpstr>
      <vt:lpstr>Word Of Mouth Patient Panel</vt:lpstr>
      <vt:lpstr>Word Of Mouth Patient Panel</vt:lpstr>
      <vt:lpstr>Word Of Mouth Patient Panel</vt:lpstr>
      <vt:lpstr>Word Of Mouth Patient Panel</vt:lpstr>
      <vt:lpstr>Word Of Mouth Patient Panel</vt:lpstr>
      <vt:lpstr>Word Of Mouth Patient Panel</vt:lpstr>
      <vt:lpstr>Duty of Candour</vt:lpstr>
      <vt:lpstr>Duty of Candour</vt:lpstr>
      <vt:lpstr>Recent dental appointments</vt:lpstr>
      <vt:lpstr>Recent dental appointments</vt:lpstr>
      <vt:lpstr>GDC Roadmap 2016-19</vt:lpstr>
      <vt:lpstr>GDC Roadmap 2016-19</vt:lpstr>
      <vt:lpstr>Word Of Mouth Patient Panel </vt:lpstr>
      <vt:lpst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dc:title>
  <dc:creator>Elizabeth Curtis (020 7009 2728)</dc:creator>
  <cp:lastModifiedBy>Douglas Bilton</cp:lastModifiedBy>
  <cp:revision>183</cp:revision>
  <cp:lastPrinted>2016-03-10T09:21:03Z</cp:lastPrinted>
  <dcterms:created xsi:type="dcterms:W3CDTF">2011-09-06T15:14:58Z</dcterms:created>
  <dcterms:modified xsi:type="dcterms:W3CDTF">2016-05-24T15:17:18Z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0x010100597DC042621A9B41AD5F91786EFA2EFC</vt:lpwstr>
  </property>
</Properties>
</file>