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20"/>
  </p:notesMasterIdLst>
  <p:handoutMasterIdLst>
    <p:handoutMasterId r:id="rId21"/>
  </p:handoutMasterIdLst>
  <p:sldIdLst>
    <p:sldId id="256" r:id="rId2"/>
    <p:sldId id="430" r:id="rId3"/>
    <p:sldId id="431" r:id="rId4"/>
    <p:sldId id="432" r:id="rId5"/>
    <p:sldId id="433" r:id="rId6"/>
    <p:sldId id="434" r:id="rId7"/>
    <p:sldId id="435" r:id="rId8"/>
    <p:sldId id="436" r:id="rId9"/>
    <p:sldId id="437" r:id="rId10"/>
    <p:sldId id="438" r:id="rId11"/>
    <p:sldId id="439" r:id="rId12"/>
    <p:sldId id="440" r:id="rId13"/>
    <p:sldId id="441" r:id="rId14"/>
    <p:sldId id="442" r:id="rId15"/>
    <p:sldId id="443" r:id="rId16"/>
    <p:sldId id="444" r:id="rId17"/>
    <p:sldId id="445" r:id="rId18"/>
    <p:sldId id="446" r:id="rId19"/>
  </p:sldIdLst>
  <p:sldSz cx="9144000" cy="6858000" type="screen4x3"/>
  <p:notesSz cx="6808788" cy="99409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3917BBB1-C05F-4EC6-8DA4-259A1437326B}">
          <p14:sldIdLst>
            <p14:sldId id="256"/>
            <p14:sldId id="430"/>
            <p14:sldId id="431"/>
            <p14:sldId id="432"/>
            <p14:sldId id="433"/>
            <p14:sldId id="434"/>
            <p14:sldId id="435"/>
            <p14:sldId id="436"/>
            <p14:sldId id="437"/>
            <p14:sldId id="438"/>
            <p14:sldId id="439"/>
            <p14:sldId id="440"/>
            <p14:sldId id="441"/>
            <p14:sldId id="442"/>
            <p14:sldId id="443"/>
            <p14:sldId id="444"/>
            <p14:sldId id="445"/>
            <p14:sldId id="446"/>
          </p14:sldIdLst>
        </p14:section>
      </p14:sectionLst>
    </p:ext>
    <p:ext uri="{EFAFB233-063F-42B5-8137-9DF3F51BA10A}">
      <p15:sldGuideLst xmlns:p15="http://schemas.microsoft.com/office/powerpoint/2012/main">
        <p15:guide id="1" orient="horz" pos="799">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stewart" initials="" lastIdx="0" clrIdx="0"/>
  <p:cmAuthor id="1" name="Robert Bowen" initials="R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CCFF"/>
    <a:srgbClr val="FF99FF"/>
    <a:srgbClr val="1986A4"/>
    <a:srgbClr val="D1E3ED"/>
    <a:srgbClr val="99CCFF"/>
    <a:srgbClr val="30A5BE"/>
    <a:srgbClr val="0E28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41" autoAdjust="0"/>
    <p:restoredTop sz="63943" autoAdjust="0"/>
  </p:normalViewPr>
  <p:slideViewPr>
    <p:cSldViewPr>
      <p:cViewPr varScale="1">
        <p:scale>
          <a:sx n="58" d="100"/>
          <a:sy n="58" d="100"/>
        </p:scale>
        <p:origin x="1716" y="78"/>
      </p:cViewPr>
      <p:guideLst>
        <p:guide orient="horz" pos="799"/>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46" y="-8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7046"/>
          </a:xfrm>
          <a:prstGeom prst="rect">
            <a:avLst/>
          </a:prstGeom>
        </p:spPr>
        <p:txBody>
          <a:bodyPr vert="horz" lIns="91562" tIns="45781" rIns="91562" bIns="45781" rtlCol="0"/>
          <a:lstStyle>
            <a:lvl1pPr algn="l">
              <a:defRPr sz="1200"/>
            </a:lvl1pPr>
          </a:lstStyle>
          <a:p>
            <a:endParaRPr lang="en-US"/>
          </a:p>
        </p:txBody>
      </p:sp>
      <p:sp>
        <p:nvSpPr>
          <p:cNvPr id="3" name="Date Placeholder 2"/>
          <p:cNvSpPr>
            <a:spLocks noGrp="1"/>
          </p:cNvSpPr>
          <p:nvPr>
            <p:ph type="dt" sz="quarter" idx="1"/>
          </p:nvPr>
        </p:nvSpPr>
        <p:spPr>
          <a:xfrm>
            <a:off x="3856738" y="1"/>
            <a:ext cx="2950475" cy="497046"/>
          </a:xfrm>
          <a:prstGeom prst="rect">
            <a:avLst/>
          </a:prstGeom>
        </p:spPr>
        <p:txBody>
          <a:bodyPr vert="horz" lIns="91562" tIns="45781" rIns="91562" bIns="45781" rtlCol="0"/>
          <a:lstStyle>
            <a:lvl1pPr algn="r">
              <a:defRPr sz="1200"/>
            </a:lvl1pPr>
          </a:lstStyle>
          <a:p>
            <a:fld id="{6FBFF96E-EE69-B44A-92B8-A5CD673739E6}" type="datetimeFigureOut">
              <a:rPr lang="en-US" smtClean="0"/>
              <a:t>5/13/2016</a:t>
            </a:fld>
            <a:endParaRPr lang="en-US"/>
          </a:p>
        </p:txBody>
      </p:sp>
      <p:sp>
        <p:nvSpPr>
          <p:cNvPr id="4" name="Footer Placeholder 3"/>
          <p:cNvSpPr>
            <a:spLocks noGrp="1"/>
          </p:cNvSpPr>
          <p:nvPr>
            <p:ph type="ftr" sz="quarter" idx="2"/>
          </p:nvPr>
        </p:nvSpPr>
        <p:spPr>
          <a:xfrm>
            <a:off x="0" y="9442155"/>
            <a:ext cx="2950475" cy="497046"/>
          </a:xfrm>
          <a:prstGeom prst="rect">
            <a:avLst/>
          </a:prstGeom>
        </p:spPr>
        <p:txBody>
          <a:bodyPr vert="horz" lIns="91562" tIns="45781" rIns="91562" bIns="45781" rtlCol="0" anchor="b"/>
          <a:lstStyle>
            <a:lvl1pPr algn="l">
              <a:defRPr sz="1200"/>
            </a:lvl1pPr>
          </a:lstStyle>
          <a:p>
            <a:endParaRPr lang="en-US"/>
          </a:p>
        </p:txBody>
      </p:sp>
      <p:sp>
        <p:nvSpPr>
          <p:cNvPr id="5" name="Slide Number Placeholder 4"/>
          <p:cNvSpPr>
            <a:spLocks noGrp="1"/>
          </p:cNvSpPr>
          <p:nvPr>
            <p:ph type="sldNum" sz="quarter" idx="3"/>
          </p:nvPr>
        </p:nvSpPr>
        <p:spPr>
          <a:xfrm>
            <a:off x="3856738" y="9442155"/>
            <a:ext cx="2950475" cy="497046"/>
          </a:xfrm>
          <a:prstGeom prst="rect">
            <a:avLst/>
          </a:prstGeom>
        </p:spPr>
        <p:txBody>
          <a:bodyPr vert="horz" lIns="91562" tIns="45781" rIns="91562" bIns="45781" rtlCol="0" anchor="b"/>
          <a:lstStyle>
            <a:lvl1pPr algn="r">
              <a:defRPr sz="1200"/>
            </a:lvl1pPr>
          </a:lstStyle>
          <a:p>
            <a:fld id="{15586FC1-2D5C-0B4A-A7DD-289432279A63}" type="slidenum">
              <a:rPr lang="en-US" smtClean="0"/>
              <a:t>‹#›</a:t>
            </a:fld>
            <a:endParaRPr lang="en-US"/>
          </a:p>
        </p:txBody>
      </p:sp>
    </p:spTree>
    <p:extLst>
      <p:ext uri="{BB962C8B-B14F-4D97-AF65-F5344CB8AC3E}">
        <p14:creationId xmlns:p14="http://schemas.microsoft.com/office/powerpoint/2010/main" val="34201835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524"/>
          </a:xfrm>
          <a:prstGeom prst="rect">
            <a:avLst/>
          </a:prstGeom>
        </p:spPr>
        <p:txBody>
          <a:bodyPr vert="horz" lIns="91562" tIns="45781" rIns="91562" bIns="45781" rtlCol="0"/>
          <a:lstStyle>
            <a:lvl1pPr algn="l">
              <a:defRPr sz="1200"/>
            </a:lvl1pPr>
          </a:lstStyle>
          <a:p>
            <a:endParaRPr lang="en-US"/>
          </a:p>
        </p:txBody>
      </p:sp>
      <p:sp>
        <p:nvSpPr>
          <p:cNvPr id="3" name="Date Placeholder 2"/>
          <p:cNvSpPr>
            <a:spLocks noGrp="1"/>
          </p:cNvSpPr>
          <p:nvPr>
            <p:ph type="dt" idx="1"/>
          </p:nvPr>
        </p:nvSpPr>
        <p:spPr>
          <a:xfrm>
            <a:off x="3855981" y="0"/>
            <a:ext cx="2951217" cy="497524"/>
          </a:xfrm>
          <a:prstGeom prst="rect">
            <a:avLst/>
          </a:prstGeom>
        </p:spPr>
        <p:txBody>
          <a:bodyPr vert="horz" lIns="91562" tIns="45781" rIns="91562" bIns="45781" rtlCol="0"/>
          <a:lstStyle>
            <a:lvl1pPr algn="r">
              <a:defRPr sz="1200"/>
            </a:lvl1pPr>
          </a:lstStyle>
          <a:p>
            <a:fld id="{30602D91-4812-704C-82DE-38E5F7505F2B}" type="datetimeFigureOut">
              <a:rPr lang="en-US" smtClean="0"/>
              <a:t>5/13/2016</a:t>
            </a:fld>
            <a:endParaRPr lang="en-US"/>
          </a:p>
        </p:txBody>
      </p:sp>
      <p:sp>
        <p:nvSpPr>
          <p:cNvPr id="4" name="Slide Image Placeholder 3"/>
          <p:cNvSpPr>
            <a:spLocks noGrp="1" noRot="1" noChangeAspect="1"/>
          </p:cNvSpPr>
          <p:nvPr>
            <p:ph type="sldImg" idx="2"/>
          </p:nvPr>
        </p:nvSpPr>
        <p:spPr>
          <a:xfrm>
            <a:off x="917575" y="744538"/>
            <a:ext cx="4973638" cy="3729037"/>
          </a:xfrm>
          <a:prstGeom prst="rect">
            <a:avLst/>
          </a:prstGeom>
          <a:noFill/>
          <a:ln w="12700">
            <a:solidFill>
              <a:prstClr val="black"/>
            </a:solidFill>
          </a:ln>
        </p:spPr>
        <p:txBody>
          <a:bodyPr vert="horz" lIns="91562" tIns="45781" rIns="91562" bIns="45781" rtlCol="0" anchor="ctr"/>
          <a:lstStyle/>
          <a:p>
            <a:endParaRPr lang="en-US"/>
          </a:p>
        </p:txBody>
      </p:sp>
      <p:sp>
        <p:nvSpPr>
          <p:cNvPr id="5" name="Notes Placeholder 4"/>
          <p:cNvSpPr>
            <a:spLocks noGrp="1"/>
          </p:cNvSpPr>
          <p:nvPr>
            <p:ph type="body" sz="quarter" idx="3"/>
          </p:nvPr>
        </p:nvSpPr>
        <p:spPr>
          <a:xfrm>
            <a:off x="680561" y="4722497"/>
            <a:ext cx="5447666" cy="4472940"/>
          </a:xfrm>
          <a:prstGeom prst="rect">
            <a:avLst/>
          </a:prstGeom>
        </p:spPr>
        <p:txBody>
          <a:bodyPr vert="horz" lIns="91562" tIns="45781" rIns="91562" bIns="45781"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41813"/>
            <a:ext cx="2951217" cy="497524"/>
          </a:xfrm>
          <a:prstGeom prst="rect">
            <a:avLst/>
          </a:prstGeom>
        </p:spPr>
        <p:txBody>
          <a:bodyPr vert="horz" lIns="91562" tIns="45781" rIns="91562" bIns="45781" rtlCol="0" anchor="b"/>
          <a:lstStyle>
            <a:lvl1pPr algn="l">
              <a:defRPr sz="1200"/>
            </a:lvl1pPr>
          </a:lstStyle>
          <a:p>
            <a:endParaRPr lang="en-US"/>
          </a:p>
        </p:txBody>
      </p:sp>
      <p:sp>
        <p:nvSpPr>
          <p:cNvPr id="7" name="Slide Number Placeholder 6"/>
          <p:cNvSpPr>
            <a:spLocks noGrp="1"/>
          </p:cNvSpPr>
          <p:nvPr>
            <p:ph type="sldNum" sz="quarter" idx="5"/>
          </p:nvPr>
        </p:nvSpPr>
        <p:spPr>
          <a:xfrm>
            <a:off x="3855981" y="9441813"/>
            <a:ext cx="2951217" cy="497524"/>
          </a:xfrm>
          <a:prstGeom prst="rect">
            <a:avLst/>
          </a:prstGeom>
        </p:spPr>
        <p:txBody>
          <a:bodyPr vert="horz" lIns="91562" tIns="45781" rIns="91562" bIns="45781" rtlCol="0" anchor="b"/>
          <a:lstStyle>
            <a:lvl1pPr algn="r">
              <a:defRPr sz="1200"/>
            </a:lvl1pPr>
          </a:lstStyle>
          <a:p>
            <a:fld id="{0FB86BFF-0CD4-C348-B47B-763C39B30ECE}" type="slidenum">
              <a:rPr lang="en-US" smtClean="0"/>
              <a:t>‹#›</a:t>
            </a:fld>
            <a:endParaRPr lang="en-US"/>
          </a:p>
        </p:txBody>
      </p:sp>
    </p:spTree>
    <p:extLst>
      <p:ext uri="{BB962C8B-B14F-4D97-AF65-F5344CB8AC3E}">
        <p14:creationId xmlns:p14="http://schemas.microsoft.com/office/powerpoint/2010/main" val="402062151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B86BFF-0CD4-C348-B47B-763C39B30ECE}" type="slidenum">
              <a:rPr lang="en-US" smtClean="0"/>
              <a:t>1</a:t>
            </a:fld>
            <a:endParaRPr lang="en-US"/>
          </a:p>
        </p:txBody>
      </p:sp>
    </p:spTree>
    <p:extLst>
      <p:ext uri="{BB962C8B-B14F-4D97-AF65-F5344CB8AC3E}">
        <p14:creationId xmlns:p14="http://schemas.microsoft.com/office/powerpoint/2010/main" val="3543780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10</a:t>
            </a:fld>
            <a:endParaRPr lang="en-US"/>
          </a:p>
        </p:txBody>
      </p:sp>
    </p:spTree>
    <p:extLst>
      <p:ext uri="{BB962C8B-B14F-4D97-AF65-F5344CB8AC3E}">
        <p14:creationId xmlns:p14="http://schemas.microsoft.com/office/powerpoint/2010/main" val="1196511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11</a:t>
            </a:fld>
            <a:endParaRPr lang="en-US"/>
          </a:p>
        </p:txBody>
      </p:sp>
    </p:spTree>
    <p:extLst>
      <p:ext uri="{BB962C8B-B14F-4D97-AF65-F5344CB8AC3E}">
        <p14:creationId xmlns:p14="http://schemas.microsoft.com/office/powerpoint/2010/main" val="3011994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12</a:t>
            </a:fld>
            <a:endParaRPr lang="en-US"/>
          </a:p>
        </p:txBody>
      </p:sp>
    </p:spTree>
    <p:extLst>
      <p:ext uri="{BB962C8B-B14F-4D97-AF65-F5344CB8AC3E}">
        <p14:creationId xmlns:p14="http://schemas.microsoft.com/office/powerpoint/2010/main" val="776670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13</a:t>
            </a:fld>
            <a:endParaRPr lang="en-US"/>
          </a:p>
        </p:txBody>
      </p:sp>
    </p:spTree>
    <p:extLst>
      <p:ext uri="{BB962C8B-B14F-4D97-AF65-F5344CB8AC3E}">
        <p14:creationId xmlns:p14="http://schemas.microsoft.com/office/powerpoint/2010/main" val="2565270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14</a:t>
            </a:fld>
            <a:endParaRPr lang="en-US"/>
          </a:p>
        </p:txBody>
      </p:sp>
    </p:spTree>
    <p:extLst>
      <p:ext uri="{BB962C8B-B14F-4D97-AF65-F5344CB8AC3E}">
        <p14:creationId xmlns:p14="http://schemas.microsoft.com/office/powerpoint/2010/main" val="207984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812756-0CF8-47F1-951D-273CA4CC79D2}" type="slidenum">
              <a:rPr lang="en-GB" smtClean="0"/>
              <a:t>15</a:t>
            </a:fld>
            <a:endParaRPr lang="en-GB"/>
          </a:p>
        </p:txBody>
      </p:sp>
    </p:spTree>
    <p:extLst>
      <p:ext uri="{BB962C8B-B14F-4D97-AF65-F5344CB8AC3E}">
        <p14:creationId xmlns:p14="http://schemas.microsoft.com/office/powerpoint/2010/main" val="1620825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16</a:t>
            </a:fld>
            <a:endParaRPr lang="en-US"/>
          </a:p>
        </p:txBody>
      </p:sp>
    </p:spTree>
    <p:extLst>
      <p:ext uri="{BB962C8B-B14F-4D97-AF65-F5344CB8AC3E}">
        <p14:creationId xmlns:p14="http://schemas.microsoft.com/office/powerpoint/2010/main" val="659204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17</a:t>
            </a:fld>
            <a:endParaRPr lang="en-US"/>
          </a:p>
        </p:txBody>
      </p:sp>
    </p:spTree>
    <p:extLst>
      <p:ext uri="{BB962C8B-B14F-4D97-AF65-F5344CB8AC3E}">
        <p14:creationId xmlns:p14="http://schemas.microsoft.com/office/powerpoint/2010/main" val="3251758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812756-0CF8-47F1-951D-273CA4CC79D2}" type="slidenum">
              <a:rPr lang="en-GB" smtClean="0"/>
              <a:t>18</a:t>
            </a:fld>
            <a:endParaRPr lang="en-GB"/>
          </a:p>
        </p:txBody>
      </p:sp>
    </p:spTree>
    <p:extLst>
      <p:ext uri="{BB962C8B-B14F-4D97-AF65-F5344CB8AC3E}">
        <p14:creationId xmlns:p14="http://schemas.microsoft.com/office/powerpoint/2010/main" val="1646651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2</a:t>
            </a:fld>
            <a:endParaRPr lang="en-US"/>
          </a:p>
        </p:txBody>
      </p:sp>
    </p:spTree>
    <p:extLst>
      <p:ext uri="{BB962C8B-B14F-4D97-AF65-F5344CB8AC3E}">
        <p14:creationId xmlns:p14="http://schemas.microsoft.com/office/powerpoint/2010/main" val="3217953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812756-0CF8-47F1-951D-273CA4CC79D2}" type="slidenum">
              <a:rPr lang="en-GB" smtClean="0"/>
              <a:t>3</a:t>
            </a:fld>
            <a:endParaRPr lang="en-GB"/>
          </a:p>
        </p:txBody>
      </p:sp>
    </p:spTree>
    <p:extLst>
      <p:ext uri="{BB962C8B-B14F-4D97-AF65-F5344CB8AC3E}">
        <p14:creationId xmlns:p14="http://schemas.microsoft.com/office/powerpoint/2010/main" val="3681827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812756-0CF8-47F1-951D-273CA4CC79D2}" type="slidenum">
              <a:rPr lang="en-GB" smtClean="0"/>
              <a:t>4</a:t>
            </a:fld>
            <a:endParaRPr lang="en-GB"/>
          </a:p>
        </p:txBody>
      </p:sp>
    </p:spTree>
    <p:extLst>
      <p:ext uri="{BB962C8B-B14F-4D97-AF65-F5344CB8AC3E}">
        <p14:creationId xmlns:p14="http://schemas.microsoft.com/office/powerpoint/2010/main" val="3901301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5</a:t>
            </a:fld>
            <a:endParaRPr lang="en-US"/>
          </a:p>
        </p:txBody>
      </p:sp>
    </p:spTree>
    <p:extLst>
      <p:ext uri="{BB962C8B-B14F-4D97-AF65-F5344CB8AC3E}">
        <p14:creationId xmlns:p14="http://schemas.microsoft.com/office/powerpoint/2010/main" val="69632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6</a:t>
            </a:fld>
            <a:endParaRPr lang="en-US"/>
          </a:p>
        </p:txBody>
      </p:sp>
    </p:spTree>
    <p:extLst>
      <p:ext uri="{BB962C8B-B14F-4D97-AF65-F5344CB8AC3E}">
        <p14:creationId xmlns:p14="http://schemas.microsoft.com/office/powerpoint/2010/main" val="3511809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7</a:t>
            </a:fld>
            <a:endParaRPr lang="en-US"/>
          </a:p>
        </p:txBody>
      </p:sp>
    </p:spTree>
    <p:extLst>
      <p:ext uri="{BB962C8B-B14F-4D97-AF65-F5344CB8AC3E}">
        <p14:creationId xmlns:p14="http://schemas.microsoft.com/office/powerpoint/2010/main" val="1428826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8</a:t>
            </a:fld>
            <a:endParaRPr lang="en-US"/>
          </a:p>
        </p:txBody>
      </p:sp>
    </p:spTree>
    <p:extLst>
      <p:ext uri="{BB962C8B-B14F-4D97-AF65-F5344CB8AC3E}">
        <p14:creationId xmlns:p14="http://schemas.microsoft.com/office/powerpoint/2010/main" val="4154862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FB86BFF-0CD4-C348-B47B-763C39B30ECE}" type="slidenum">
              <a:rPr lang="en-US" smtClean="0"/>
              <a:t>9</a:t>
            </a:fld>
            <a:endParaRPr lang="en-US"/>
          </a:p>
        </p:txBody>
      </p:sp>
    </p:spTree>
    <p:extLst>
      <p:ext uri="{BB962C8B-B14F-4D97-AF65-F5344CB8AC3E}">
        <p14:creationId xmlns:p14="http://schemas.microsoft.com/office/powerpoint/2010/main" val="12087492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30" name="Picture 10" descr="Blue backgrou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22" name="Rectangle 2"/>
          <p:cNvSpPr>
            <a:spLocks noGrp="1" noChangeArrowheads="1"/>
          </p:cNvSpPr>
          <p:nvPr>
            <p:ph type="ctrTitle"/>
          </p:nvPr>
        </p:nvSpPr>
        <p:spPr>
          <a:xfrm>
            <a:off x="358775" y="3184525"/>
            <a:ext cx="7772400" cy="792163"/>
          </a:xfrm>
        </p:spPr>
        <p:txBody>
          <a:bodyPr/>
          <a:lstStyle>
            <a:lvl1pPr>
              <a:defRPr>
                <a:solidFill>
                  <a:schemeClr val="bg1"/>
                </a:solidFill>
              </a:defRPr>
            </a:lvl1pPr>
          </a:lstStyle>
          <a:p>
            <a:pPr lvl="0"/>
            <a:r>
              <a:rPr lang="en-GB" noProof="0" smtClean="0"/>
              <a:t>Click to edit Master title style</a:t>
            </a:r>
          </a:p>
        </p:txBody>
      </p:sp>
      <p:sp>
        <p:nvSpPr>
          <p:cNvPr id="30723" name="Rectangle 3"/>
          <p:cNvSpPr>
            <a:spLocks noGrp="1" noChangeArrowheads="1"/>
          </p:cNvSpPr>
          <p:nvPr>
            <p:ph type="subTitle" idx="1"/>
          </p:nvPr>
        </p:nvSpPr>
        <p:spPr>
          <a:xfrm>
            <a:off x="358775" y="4246563"/>
            <a:ext cx="7773988" cy="792162"/>
          </a:xfrm>
        </p:spPr>
        <p:txBody>
          <a:bodyPr/>
          <a:lstStyle>
            <a:lvl1pPr marL="0" indent="0">
              <a:buFont typeface="Wingdings" pitchFamily="2" charset="2"/>
              <a:buNone/>
              <a:defRPr sz="2200">
                <a:solidFill>
                  <a:schemeClr val="bg1"/>
                </a:solidFill>
              </a:defRPr>
            </a:lvl1pPr>
          </a:lstStyle>
          <a:p>
            <a:pPr lvl="0"/>
            <a:r>
              <a:rPr lang="en-GB" noProof="0" smtClean="0"/>
              <a:t>Click to edit Master subtitle style</a:t>
            </a:r>
          </a:p>
        </p:txBody>
      </p:sp>
      <p:sp>
        <p:nvSpPr>
          <p:cNvPr id="30724" name="Rectangle 4"/>
          <p:cNvSpPr>
            <a:spLocks noGrp="1" noChangeArrowheads="1"/>
          </p:cNvSpPr>
          <p:nvPr>
            <p:ph type="dt" sz="half" idx="2"/>
          </p:nvPr>
        </p:nvSpPr>
        <p:spPr/>
        <p:txBody>
          <a:bodyPr/>
          <a:lstStyle>
            <a:lvl1pPr>
              <a:defRPr/>
            </a:lvl1pPr>
          </a:lstStyle>
          <a:p>
            <a:fld id="{4577B42C-116B-CC45-8FB9-358DEBE0570D}" type="datetime1">
              <a:rPr lang="en-GB" smtClean="0"/>
              <a:t>13/05/2016</a:t>
            </a:fld>
            <a:endParaRPr lang="en-GB"/>
          </a:p>
        </p:txBody>
      </p:sp>
      <p:sp>
        <p:nvSpPr>
          <p:cNvPr id="30725" name="Rectangle 5"/>
          <p:cNvSpPr>
            <a:spLocks noGrp="1" noChangeArrowheads="1"/>
          </p:cNvSpPr>
          <p:nvPr>
            <p:ph type="ftr" sz="quarter" idx="3"/>
          </p:nvPr>
        </p:nvSpPr>
        <p:spPr>
          <a:xfrm>
            <a:off x="3124200" y="6245225"/>
            <a:ext cx="2895600" cy="476250"/>
          </a:xfrm>
          <a:prstGeom prst="rect">
            <a:avLst/>
          </a:prstGeom>
        </p:spPr>
        <p:txBody>
          <a:bodyPr/>
          <a:lstStyle>
            <a:lvl1pPr>
              <a:defRPr/>
            </a:lvl1pPr>
          </a:lstStyle>
          <a:p>
            <a:endParaRPr lang="en-GB"/>
          </a:p>
        </p:txBody>
      </p:sp>
      <p:sp>
        <p:nvSpPr>
          <p:cNvPr id="30726" name="Rectangle 6"/>
          <p:cNvSpPr>
            <a:spLocks noGrp="1" noChangeArrowheads="1"/>
          </p:cNvSpPr>
          <p:nvPr>
            <p:ph type="sldNum" sz="quarter" idx="4"/>
          </p:nvPr>
        </p:nvSpPr>
        <p:spPr/>
        <p:txBody>
          <a:bodyPr/>
          <a:lstStyle>
            <a:lvl1pPr>
              <a:defRPr/>
            </a:lvl1pPr>
          </a:lstStyle>
          <a:p>
            <a:fld id="{0238AA29-9051-4A5D-BBEC-69471B0005BA}" type="slidenum">
              <a:rPr lang="en-GB"/>
              <a:pPr/>
              <a:t>‹#›</a:t>
            </a:fld>
            <a:endParaRPr lang="en-GB"/>
          </a:p>
        </p:txBody>
      </p:sp>
      <p:pic>
        <p:nvPicPr>
          <p:cNvPr id="30731" name="Picture 4" descr="GMC+STRAP_BWHITE_MAC.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099300" y="5443538"/>
            <a:ext cx="1546225"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EEFF699-99C1-884D-89D6-0AD14065E0C4}" type="datetime1">
              <a:rPr lang="en-GB" smtClean="0"/>
              <a:t>13/05/2016</a:t>
            </a:fld>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48D447A-FE9A-4826-9F67-5F0482F2504F}" type="slidenum">
              <a:rPr lang="en-GB"/>
              <a:pPr/>
              <a:t>‹#›</a:t>
            </a:fld>
            <a:endParaRPr lang="en-GB"/>
          </a:p>
        </p:txBody>
      </p:sp>
    </p:spTree>
    <p:extLst>
      <p:ext uri="{BB962C8B-B14F-4D97-AF65-F5344CB8AC3E}">
        <p14:creationId xmlns:p14="http://schemas.microsoft.com/office/powerpoint/2010/main" val="51911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5125" y="455613"/>
            <a:ext cx="1866900" cy="55165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14425" y="455613"/>
            <a:ext cx="54483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7C9F0FC-1D9B-FB43-99EB-F50C27891EE3}" type="datetime1">
              <a:rPr lang="en-GB" smtClean="0"/>
              <a:t>13/05/2016</a:t>
            </a:fld>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6908AF1-7374-482C-9655-2D9D4B410C93}" type="slidenum">
              <a:rPr lang="en-GB"/>
              <a:pPr/>
              <a:t>‹#›</a:t>
            </a:fld>
            <a:endParaRPr lang="en-GB"/>
          </a:p>
        </p:txBody>
      </p:sp>
    </p:spTree>
    <p:extLst>
      <p:ext uri="{BB962C8B-B14F-4D97-AF65-F5344CB8AC3E}">
        <p14:creationId xmlns:p14="http://schemas.microsoft.com/office/powerpoint/2010/main" val="203619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BD77615B-7606-944F-BDE7-19A22BDF2EA2}" type="datetime1">
              <a:rPr lang="en-GB" smtClean="0"/>
              <a:t>13/05/2016</a:t>
            </a:fld>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E6EB9B7-E1B9-43E0-B346-DA4311514FC9}" type="slidenum">
              <a:rPr lang="en-GB"/>
              <a:pPr/>
              <a:t>‹#›</a:t>
            </a:fld>
            <a:endParaRPr lang="en-GB"/>
          </a:p>
        </p:txBody>
      </p:sp>
    </p:spTree>
    <p:extLst>
      <p:ext uri="{BB962C8B-B14F-4D97-AF65-F5344CB8AC3E}">
        <p14:creationId xmlns:p14="http://schemas.microsoft.com/office/powerpoint/2010/main" val="277179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76984E4-21EF-2C4D-8D56-4BB29D041224}" type="datetime1">
              <a:rPr lang="en-GB" smtClean="0"/>
              <a:t>13/05/2016</a:t>
            </a:fld>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45DB31-960A-45A1-8490-28B0FA93D599}" type="slidenum">
              <a:rPr lang="en-GB"/>
              <a:pPr/>
              <a:t>‹#›</a:t>
            </a:fld>
            <a:endParaRPr lang="en-GB"/>
          </a:p>
        </p:txBody>
      </p:sp>
    </p:spTree>
    <p:extLst>
      <p:ext uri="{BB962C8B-B14F-4D97-AF65-F5344CB8AC3E}">
        <p14:creationId xmlns:p14="http://schemas.microsoft.com/office/powerpoint/2010/main" val="274468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14425" y="1438275"/>
            <a:ext cx="3432175"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99000" y="1438275"/>
            <a:ext cx="3433763"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E892DBFC-8970-F344-A139-9D27D70836C7}" type="datetime1">
              <a:rPr lang="en-GB" smtClean="0"/>
              <a:t>13/05/2016</a:t>
            </a:fld>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98CFB49-2A88-43FB-BF00-FE017F932E4F}" type="slidenum">
              <a:rPr lang="en-GB"/>
              <a:pPr/>
              <a:t>‹#›</a:t>
            </a:fld>
            <a:endParaRPr lang="en-GB"/>
          </a:p>
        </p:txBody>
      </p:sp>
    </p:spTree>
    <p:extLst>
      <p:ext uri="{BB962C8B-B14F-4D97-AF65-F5344CB8AC3E}">
        <p14:creationId xmlns:p14="http://schemas.microsoft.com/office/powerpoint/2010/main" val="104239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37AEEC97-CFE8-1E49-986C-CB663E01411F}" type="datetime1">
              <a:rPr lang="en-GB" smtClean="0"/>
              <a:t>13/05/2016</a:t>
            </a:fld>
            <a:endParaRPr lang="en-GB"/>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27E949C0-4B72-4079-A32F-77E7E22F40B2}" type="slidenum">
              <a:rPr lang="en-GB"/>
              <a:pPr/>
              <a:t>‹#›</a:t>
            </a:fld>
            <a:endParaRPr lang="en-GB"/>
          </a:p>
        </p:txBody>
      </p:sp>
    </p:spTree>
    <p:extLst>
      <p:ext uri="{BB962C8B-B14F-4D97-AF65-F5344CB8AC3E}">
        <p14:creationId xmlns:p14="http://schemas.microsoft.com/office/powerpoint/2010/main" val="2261942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FB4F1E69-98BD-1441-8533-32C40BE5BED6}" type="datetime1">
              <a:rPr lang="en-GB" smtClean="0"/>
              <a:t>13/05/2016</a:t>
            </a:fld>
            <a:endParaRPr lang="en-GB"/>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8740AC8-1102-4367-9918-DFA35C5B2633}" type="slidenum">
              <a:rPr lang="en-GB"/>
              <a:pPr/>
              <a:t>‹#›</a:t>
            </a:fld>
            <a:endParaRPr lang="en-GB"/>
          </a:p>
        </p:txBody>
      </p:sp>
    </p:spTree>
    <p:extLst>
      <p:ext uri="{BB962C8B-B14F-4D97-AF65-F5344CB8AC3E}">
        <p14:creationId xmlns:p14="http://schemas.microsoft.com/office/powerpoint/2010/main" val="226184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7E957C6-44FB-6342-A3CE-4349ED6668E4}" type="datetime1">
              <a:rPr lang="en-GB" smtClean="0"/>
              <a:t>13/05/2016</a:t>
            </a:fld>
            <a:endParaRPr lang="en-GB"/>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46C6157C-C713-4C28-BD01-0D10A6B3F997}" type="slidenum">
              <a:rPr lang="en-GB"/>
              <a:pPr/>
              <a:t>‹#›</a:t>
            </a:fld>
            <a:endParaRPr lang="en-GB"/>
          </a:p>
        </p:txBody>
      </p:sp>
    </p:spTree>
    <p:extLst>
      <p:ext uri="{BB962C8B-B14F-4D97-AF65-F5344CB8AC3E}">
        <p14:creationId xmlns:p14="http://schemas.microsoft.com/office/powerpoint/2010/main" val="16369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F085D23-F9E1-0742-8199-1FA7A8838307}" type="datetime1">
              <a:rPr lang="en-GB" smtClean="0"/>
              <a:t>13/05/2016</a:t>
            </a:fld>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2F460F06-8109-40C6-A73C-DD719260D78F}" type="slidenum">
              <a:rPr lang="en-GB"/>
              <a:pPr/>
              <a:t>‹#›</a:t>
            </a:fld>
            <a:endParaRPr lang="en-GB"/>
          </a:p>
        </p:txBody>
      </p:sp>
    </p:spTree>
    <p:extLst>
      <p:ext uri="{BB962C8B-B14F-4D97-AF65-F5344CB8AC3E}">
        <p14:creationId xmlns:p14="http://schemas.microsoft.com/office/powerpoint/2010/main" val="28315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1262CA3-067E-8540-8269-36E2CAE534BB}" type="datetime1">
              <a:rPr lang="en-GB" smtClean="0"/>
              <a:t>13/05/2016</a:t>
            </a:fld>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1FF4FAA-6B34-43B7-9233-C2352B3A5290}" type="slidenum">
              <a:rPr lang="en-GB"/>
              <a:pPr/>
              <a:t>‹#›</a:t>
            </a:fld>
            <a:endParaRPr lang="en-GB"/>
          </a:p>
        </p:txBody>
      </p:sp>
    </p:spTree>
    <p:extLst>
      <p:ext uri="{BB962C8B-B14F-4D97-AF65-F5344CB8AC3E}">
        <p14:creationId xmlns:p14="http://schemas.microsoft.com/office/powerpoint/2010/main" val="84056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1420813" y="476672"/>
            <a:ext cx="7161212" cy="66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29699" name="Rectangle 3"/>
          <p:cNvSpPr>
            <a:spLocks noGrp="1" noChangeArrowheads="1"/>
          </p:cNvSpPr>
          <p:nvPr>
            <p:ph type="body" idx="1"/>
          </p:nvPr>
        </p:nvSpPr>
        <p:spPr bwMode="auto">
          <a:xfrm>
            <a:off x="1114425" y="1438275"/>
            <a:ext cx="7018338"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25829CC-C677-CC4E-A6C6-005B1E0E761D}" type="datetime1">
              <a:rPr lang="en-GB" smtClean="0"/>
              <a:t>13/05/2016</a:t>
            </a:fld>
            <a:endParaRPr lang="en-GB"/>
          </a:p>
        </p:txBody>
      </p:sp>
      <p:sp>
        <p:nvSpPr>
          <p:cNvPr id="29702" name="Rectangle 6"/>
          <p:cNvSpPr>
            <a:spLocks noGrp="1" noChangeArrowheads="1"/>
          </p:cNvSpPr>
          <p:nvPr>
            <p:ph type="sldNum" sz="quarter" idx="4"/>
          </p:nvPr>
        </p:nvSpPr>
        <p:spPr bwMode="auto">
          <a:xfrm>
            <a:off x="5949383"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1631C49-7819-4A26-85DF-882786767692}" type="slidenum">
              <a:rPr lang="en-GB"/>
              <a:pPr/>
              <a:t>‹#›</a:t>
            </a:fld>
            <a:endParaRPr lang="en-GB"/>
          </a:p>
        </p:txBody>
      </p:sp>
      <p:cxnSp>
        <p:nvCxnSpPr>
          <p:cNvPr id="4" name="Straight Connector 3"/>
          <p:cNvCxnSpPr/>
          <p:nvPr userDrawn="1"/>
        </p:nvCxnSpPr>
        <p:spPr>
          <a:xfrm>
            <a:off x="1528763" y="1047750"/>
            <a:ext cx="7043737" cy="1588"/>
          </a:xfrm>
          <a:prstGeom prst="line">
            <a:avLst/>
          </a:prstGeom>
          <a:ln w="38100" cap="flat" cmpd="sng" algn="ctr">
            <a:solidFill>
              <a:srgbClr val="0E285E"/>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704" name="Straight Connector 10"/>
          <p:cNvCxnSpPr>
            <a:cxnSpLocks noChangeShapeType="1"/>
          </p:cNvCxnSpPr>
          <p:nvPr userDrawn="1"/>
        </p:nvCxnSpPr>
        <p:spPr bwMode="auto">
          <a:xfrm>
            <a:off x="517525" y="1046163"/>
            <a:ext cx="904875" cy="3175"/>
          </a:xfrm>
          <a:prstGeom prst="line">
            <a:avLst/>
          </a:prstGeom>
          <a:noFill/>
          <a:ln w="38100">
            <a:solidFill>
              <a:srgbClr val="30A5BE"/>
            </a:solidFill>
            <a:round/>
            <a:headEnd/>
            <a:tailEnd/>
          </a:ln>
          <a:extLst>
            <a:ext uri="{909E8E84-426E-40DD-AFC4-6F175D3DCCD1}">
              <a14:hiddenFill xmlns:a14="http://schemas.microsoft.com/office/drawing/2010/main">
                <a:noFill/>
              </a14:hiddenFill>
            </a:ext>
          </a:extLst>
        </p:spPr>
      </p:cxnSp>
      <p:pic>
        <p:nvPicPr>
          <p:cNvPr id="29705" name="Picture 6" descr="GMCLogo no strap.eps"/>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01013" y="6237288"/>
            <a:ext cx="54768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a:cxnSpLocks noChangeShapeType="1"/>
          </p:cNvCxnSpPr>
          <p:nvPr userDrawn="1"/>
        </p:nvCxnSpPr>
        <p:spPr bwMode="auto">
          <a:xfrm>
            <a:off x="517525" y="6078538"/>
            <a:ext cx="8054975" cy="1587"/>
          </a:xfrm>
          <a:prstGeom prst="line">
            <a:avLst/>
          </a:prstGeom>
          <a:noFill/>
          <a:ln w="9525">
            <a:solidFill>
              <a:srgbClr val="30A5BE"/>
            </a:solidFill>
            <a:round/>
            <a:headEnd/>
            <a:tailE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fontAlgn="base">
        <a:spcBef>
          <a:spcPct val="0"/>
        </a:spcBef>
        <a:spcAft>
          <a:spcPct val="0"/>
        </a:spcAft>
        <a:defRPr sz="2600">
          <a:solidFill>
            <a:srgbClr val="30A5BE"/>
          </a:solidFill>
          <a:latin typeface="+mj-lt"/>
          <a:ea typeface="+mj-ea"/>
          <a:cs typeface="+mj-cs"/>
        </a:defRPr>
      </a:lvl1pPr>
      <a:lvl2pPr algn="l" rtl="0" fontAlgn="base">
        <a:spcBef>
          <a:spcPct val="0"/>
        </a:spcBef>
        <a:spcAft>
          <a:spcPct val="0"/>
        </a:spcAft>
        <a:defRPr sz="2600">
          <a:solidFill>
            <a:srgbClr val="30A5BE"/>
          </a:solidFill>
          <a:latin typeface="Tahoma" pitchFamily="34" charset="0"/>
        </a:defRPr>
      </a:lvl2pPr>
      <a:lvl3pPr algn="l" rtl="0" fontAlgn="base">
        <a:spcBef>
          <a:spcPct val="0"/>
        </a:spcBef>
        <a:spcAft>
          <a:spcPct val="0"/>
        </a:spcAft>
        <a:defRPr sz="2600">
          <a:solidFill>
            <a:srgbClr val="30A5BE"/>
          </a:solidFill>
          <a:latin typeface="Tahoma" pitchFamily="34" charset="0"/>
        </a:defRPr>
      </a:lvl3pPr>
      <a:lvl4pPr algn="l" rtl="0" fontAlgn="base">
        <a:spcBef>
          <a:spcPct val="0"/>
        </a:spcBef>
        <a:spcAft>
          <a:spcPct val="0"/>
        </a:spcAft>
        <a:defRPr sz="2600">
          <a:solidFill>
            <a:srgbClr val="30A5BE"/>
          </a:solidFill>
          <a:latin typeface="Tahoma" pitchFamily="34" charset="0"/>
        </a:defRPr>
      </a:lvl4pPr>
      <a:lvl5pPr algn="l" rtl="0" fontAlgn="base">
        <a:spcBef>
          <a:spcPct val="0"/>
        </a:spcBef>
        <a:spcAft>
          <a:spcPct val="0"/>
        </a:spcAft>
        <a:defRPr sz="2600">
          <a:solidFill>
            <a:srgbClr val="30A5BE"/>
          </a:solidFill>
          <a:latin typeface="Tahoma" pitchFamily="34" charset="0"/>
        </a:defRPr>
      </a:lvl5pPr>
      <a:lvl6pPr marL="457200" algn="l" rtl="0" fontAlgn="base">
        <a:spcBef>
          <a:spcPct val="0"/>
        </a:spcBef>
        <a:spcAft>
          <a:spcPct val="0"/>
        </a:spcAft>
        <a:defRPr sz="2600">
          <a:solidFill>
            <a:srgbClr val="30A5BE"/>
          </a:solidFill>
          <a:latin typeface="Tahoma" pitchFamily="34" charset="0"/>
        </a:defRPr>
      </a:lvl6pPr>
      <a:lvl7pPr marL="914400" algn="l" rtl="0" fontAlgn="base">
        <a:spcBef>
          <a:spcPct val="0"/>
        </a:spcBef>
        <a:spcAft>
          <a:spcPct val="0"/>
        </a:spcAft>
        <a:defRPr sz="2600">
          <a:solidFill>
            <a:srgbClr val="30A5BE"/>
          </a:solidFill>
          <a:latin typeface="Tahoma" pitchFamily="34" charset="0"/>
        </a:defRPr>
      </a:lvl7pPr>
      <a:lvl8pPr marL="1371600" algn="l" rtl="0" fontAlgn="base">
        <a:spcBef>
          <a:spcPct val="0"/>
        </a:spcBef>
        <a:spcAft>
          <a:spcPct val="0"/>
        </a:spcAft>
        <a:defRPr sz="2600">
          <a:solidFill>
            <a:srgbClr val="30A5BE"/>
          </a:solidFill>
          <a:latin typeface="Tahoma" pitchFamily="34" charset="0"/>
        </a:defRPr>
      </a:lvl8pPr>
      <a:lvl9pPr marL="1828800" algn="l" rtl="0" fontAlgn="base">
        <a:spcBef>
          <a:spcPct val="0"/>
        </a:spcBef>
        <a:spcAft>
          <a:spcPct val="0"/>
        </a:spcAft>
        <a:defRPr sz="2600">
          <a:solidFill>
            <a:srgbClr val="30A5BE"/>
          </a:solidFill>
          <a:latin typeface="Tahoma" pitchFamily="34" charset="0"/>
        </a:defRPr>
      </a:lvl9pPr>
    </p:titleStyle>
    <p:bodyStyle>
      <a:lvl1pPr marL="342900" indent="-342900" algn="l" rtl="0" fontAlgn="base">
        <a:spcBef>
          <a:spcPct val="20000"/>
        </a:spcBef>
        <a:spcAft>
          <a:spcPct val="0"/>
        </a:spcAft>
        <a:buClr>
          <a:srgbClr val="30A5BE"/>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30A5BE"/>
        </a:buClr>
        <a:buFont typeface="Wingdings" pitchFamily="2" charset="2"/>
        <a:buChar char="§"/>
        <a:defRPr sz="2000">
          <a:solidFill>
            <a:schemeClr val="tx1"/>
          </a:solidFill>
          <a:latin typeface="+mn-lt"/>
        </a:defRPr>
      </a:lvl2pPr>
      <a:lvl3pPr marL="1143000" indent="-228600" algn="l" rtl="0" fontAlgn="base">
        <a:spcBef>
          <a:spcPct val="20000"/>
        </a:spcBef>
        <a:spcAft>
          <a:spcPct val="0"/>
        </a:spcAft>
        <a:buClr>
          <a:srgbClr val="30A5BE"/>
        </a:buClr>
        <a:buFont typeface="Wingdings" pitchFamily="2" charset="2"/>
        <a:buChar char="§"/>
        <a:defRPr>
          <a:solidFill>
            <a:schemeClr val="tx1"/>
          </a:solidFill>
          <a:latin typeface="+mn-lt"/>
        </a:defRPr>
      </a:lvl3pPr>
      <a:lvl4pPr marL="1600200" indent="-228600" algn="l" rtl="0" fontAlgn="base">
        <a:spcBef>
          <a:spcPct val="20000"/>
        </a:spcBef>
        <a:spcAft>
          <a:spcPct val="0"/>
        </a:spcAft>
        <a:buClr>
          <a:srgbClr val="30A5B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30A5B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30A5B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30A5B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30A5B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30A5BE"/>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Using regulatory data for prevention and shared assurance</a:t>
            </a:r>
            <a:endParaRPr lang="en-GB" i="1" dirty="0"/>
          </a:p>
        </p:txBody>
      </p:sp>
      <p:sp>
        <p:nvSpPr>
          <p:cNvPr id="3" name="Subtitle 2"/>
          <p:cNvSpPr>
            <a:spLocks noGrp="1"/>
          </p:cNvSpPr>
          <p:nvPr>
            <p:ph type="subTitle" idx="1"/>
          </p:nvPr>
        </p:nvSpPr>
        <p:spPr/>
        <p:txBody>
          <a:bodyPr/>
          <a:lstStyle/>
          <a:p>
            <a:r>
              <a:rPr lang="en-GB" sz="1800" dirty="0" smtClean="0"/>
              <a:t>David Darton, Head of Intelligence and Insight</a:t>
            </a:r>
          </a:p>
          <a:p>
            <a:endParaRPr lang="en-GB" dirty="0"/>
          </a:p>
          <a:p>
            <a:endParaRPr lang="en-GB" dirty="0"/>
          </a:p>
        </p:txBody>
      </p:sp>
    </p:spTree>
    <p:extLst>
      <p:ext uri="{BB962C8B-B14F-4D97-AF65-F5344CB8AC3E}">
        <p14:creationId xmlns:p14="http://schemas.microsoft.com/office/powerpoint/2010/main" val="98037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784976" cy="665162"/>
          </a:xfrm>
        </p:spPr>
        <p:txBody>
          <a:bodyPr/>
          <a:lstStyle/>
          <a:p>
            <a:r>
              <a:rPr lang="en-GB" dirty="0">
                <a:solidFill>
                  <a:schemeClr val="tx2"/>
                </a:solidFill>
              </a:rPr>
              <a:t>C</a:t>
            </a:r>
            <a:r>
              <a:rPr lang="en-GB" dirty="0" smtClean="0">
                <a:solidFill>
                  <a:schemeClr val="tx2"/>
                </a:solidFill>
              </a:rPr>
              <a:t>omplaints </a:t>
            </a:r>
            <a:r>
              <a:rPr lang="en-GB" dirty="0">
                <a:solidFill>
                  <a:schemeClr val="tx2"/>
                </a:solidFill>
              </a:rPr>
              <a:t>and investigations about doctors, before and after their provider was put into special measures</a:t>
            </a:r>
            <a:r>
              <a:rPr lang="en-GB" dirty="0" smtClean="0">
                <a:solidFill>
                  <a:schemeClr val="tx2"/>
                </a:solidFill>
              </a:rPr>
              <a:t>*</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01" y="1852166"/>
            <a:ext cx="4596572" cy="4025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0447" y="2572246"/>
            <a:ext cx="4553553" cy="2392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8597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42473" cy="665162"/>
          </a:xfrm>
        </p:spPr>
        <p:txBody>
          <a:bodyPr/>
          <a:lstStyle/>
          <a:p>
            <a:r>
              <a:rPr lang="en-GB" dirty="0" smtClean="0"/>
              <a:t>Notes relating to previous chart for reference</a:t>
            </a:r>
            <a:endParaRPr lang="en-GB" dirty="0"/>
          </a:p>
        </p:txBody>
      </p:sp>
      <p:sp>
        <p:nvSpPr>
          <p:cNvPr id="4" name="Rectangle 3"/>
          <p:cNvSpPr/>
          <p:nvPr/>
        </p:nvSpPr>
        <p:spPr>
          <a:xfrm>
            <a:off x="323528" y="1189196"/>
            <a:ext cx="8424936" cy="4832092"/>
          </a:xfrm>
          <a:prstGeom prst="rect">
            <a:avLst/>
          </a:prstGeom>
        </p:spPr>
        <p:txBody>
          <a:bodyPr wrap="square">
            <a:spAutoFit/>
          </a:bodyPr>
          <a:lstStyle/>
          <a:p>
            <a:r>
              <a:rPr lang="en-GB" sz="2200" dirty="0"/>
              <a:t>* For this analysis, a weighted average for trusts that have never been in special measures was taken based on the date range used for trusts in special measures. </a:t>
            </a:r>
          </a:p>
          <a:p>
            <a:r>
              <a:rPr lang="en-GB" sz="2200" dirty="0"/>
              <a:t>† Because the 22 providers that entered special measures in the relevant time period did so on different dates, the comparison figure for all acute trusts has been arrived at by weighting different dates. </a:t>
            </a:r>
          </a:p>
          <a:p>
            <a:r>
              <a:rPr lang="en-GB" sz="2200" dirty="0"/>
              <a:t>‡ For some providers, there has not been a full year of data, so what data they have </a:t>
            </a:r>
            <a:r>
              <a:rPr lang="en-GB" sz="2200" dirty="0" err="1"/>
              <a:t>have</a:t>
            </a:r>
            <a:r>
              <a:rPr lang="en-GB" sz="2200" dirty="0"/>
              <a:t> been included with a proportional discount to reflect their limited time in this period. </a:t>
            </a:r>
          </a:p>
          <a:p>
            <a:r>
              <a:rPr lang="en-GB" sz="2200" dirty="0"/>
              <a:t>§ ‘Entry’ denotes the period 6 months before and after entering special measures. Likewise, the years before or after refer to a 12-month period, so 1 year before, for example, is from 18 months before to 6 months before entering special measures.</a:t>
            </a:r>
          </a:p>
        </p:txBody>
      </p:sp>
    </p:spTree>
    <p:extLst>
      <p:ext uri="{BB962C8B-B14F-4D97-AF65-F5344CB8AC3E}">
        <p14:creationId xmlns:p14="http://schemas.microsoft.com/office/powerpoint/2010/main" val="157210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420888"/>
            <a:ext cx="4968552" cy="1800200"/>
          </a:xfrm>
        </p:spPr>
        <p:txBody>
          <a:bodyPr/>
          <a:lstStyle/>
          <a:p>
            <a:r>
              <a:rPr lang="en-GB" dirty="0"/>
              <a:t>A trust going into special measures is not a useful predictor of future ftp activity on its own.</a:t>
            </a:r>
          </a:p>
        </p:txBody>
      </p:sp>
    </p:spTree>
    <p:extLst>
      <p:ext uri="{BB962C8B-B14F-4D97-AF65-F5344CB8AC3E}">
        <p14:creationId xmlns:p14="http://schemas.microsoft.com/office/powerpoint/2010/main" val="2520842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a:t>
            </a:r>
            <a:endParaRPr lang="en-GB" dirty="0"/>
          </a:p>
        </p:txBody>
      </p:sp>
      <p:sp>
        <p:nvSpPr>
          <p:cNvPr id="3" name="Content Placeholder 2"/>
          <p:cNvSpPr>
            <a:spLocks noGrp="1"/>
          </p:cNvSpPr>
          <p:nvPr>
            <p:ph idx="1"/>
          </p:nvPr>
        </p:nvSpPr>
        <p:spPr>
          <a:xfrm>
            <a:off x="1475656" y="1438275"/>
            <a:ext cx="7128791" cy="4533900"/>
          </a:xfrm>
        </p:spPr>
        <p:txBody>
          <a:bodyPr/>
          <a:lstStyle/>
          <a:p>
            <a:r>
              <a:rPr lang="en-GB" dirty="0"/>
              <a:t>The fall in complaints was greater in trusts once in special measures than  those trusts not in special measures over same time period</a:t>
            </a:r>
          </a:p>
          <a:p>
            <a:r>
              <a:rPr lang="en-GB" dirty="0"/>
              <a:t>But the proportion of a trust’s doctors referred to and investigated by the GMC after special measures varied too much for special measures generally to be a useful predictor of the proportion of doctors who will then become involved in </a:t>
            </a:r>
            <a:r>
              <a:rPr lang="en-GB" dirty="0" err="1"/>
              <a:t>FtP</a:t>
            </a:r>
            <a:r>
              <a:rPr lang="en-GB" dirty="0"/>
              <a:t> processes in an individual trust </a:t>
            </a:r>
          </a:p>
          <a:p>
            <a:endParaRPr lang="en-GB" dirty="0"/>
          </a:p>
        </p:txBody>
      </p:sp>
    </p:spTree>
    <p:extLst>
      <p:ext uri="{BB962C8B-B14F-4D97-AF65-F5344CB8AC3E}">
        <p14:creationId xmlns:p14="http://schemas.microsoft.com/office/powerpoint/2010/main" val="1330434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36912"/>
            <a:ext cx="4968552" cy="1080120"/>
          </a:xfrm>
        </p:spPr>
        <p:txBody>
          <a:bodyPr/>
          <a:lstStyle/>
          <a:p>
            <a:r>
              <a:rPr lang="en-GB" dirty="0"/>
              <a:t>NTS data not useful for prediction at single Trust level</a:t>
            </a:r>
          </a:p>
        </p:txBody>
      </p:sp>
    </p:spTree>
    <p:extLst>
      <p:ext uri="{BB962C8B-B14F-4D97-AF65-F5344CB8AC3E}">
        <p14:creationId xmlns:p14="http://schemas.microsoft.com/office/powerpoint/2010/main" val="1067735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NTS data and CQC ratings</a:t>
            </a:r>
            <a:endParaRPr lang="en-GB"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07704" y="1196752"/>
            <a:ext cx="5357395"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3319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a:t>
            </a:r>
            <a:endParaRPr lang="en-GB" dirty="0"/>
          </a:p>
        </p:txBody>
      </p:sp>
      <p:sp>
        <p:nvSpPr>
          <p:cNvPr id="3" name="Content Placeholder 2"/>
          <p:cNvSpPr>
            <a:spLocks noGrp="1"/>
          </p:cNvSpPr>
          <p:nvPr>
            <p:ph idx="1"/>
          </p:nvPr>
        </p:nvSpPr>
        <p:spPr/>
        <p:txBody>
          <a:bodyPr/>
          <a:lstStyle/>
          <a:p>
            <a:r>
              <a:rPr lang="en-GB" dirty="0" smtClean="0"/>
              <a:t>Doctors’ satisfaction with their training posts is higher in trusts rated Outstanding by CQC compared to those rated Inadequate</a:t>
            </a:r>
          </a:p>
          <a:p>
            <a:pPr lvl="1"/>
            <a:r>
              <a:rPr lang="en-GB" dirty="0" smtClean="0"/>
              <a:t>However for Good and Requires Improvement trusts there is too much variation for this to be an effective indicator</a:t>
            </a:r>
          </a:p>
          <a:p>
            <a:r>
              <a:rPr lang="en-GB" dirty="0" smtClean="0"/>
              <a:t>Doctors’ satisfaction with their training environment and clinical supervision declined during the year a trust goes into special measures but not thereafter</a:t>
            </a:r>
            <a:endParaRPr lang="en-GB" dirty="0"/>
          </a:p>
        </p:txBody>
      </p:sp>
    </p:spTree>
    <p:extLst>
      <p:ext uri="{BB962C8B-B14F-4D97-AF65-F5344CB8AC3E}">
        <p14:creationId xmlns:p14="http://schemas.microsoft.com/office/powerpoint/2010/main" val="1021219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852861"/>
            <a:ext cx="4968552" cy="792163"/>
          </a:xfrm>
        </p:spPr>
        <p:txBody>
          <a:bodyPr/>
          <a:lstStyle/>
          <a:p>
            <a:r>
              <a:rPr lang="en-GB" dirty="0" smtClean="0"/>
              <a:t>Limitations, conclusions and next steps</a:t>
            </a:r>
            <a:endParaRPr lang="en-GB" dirty="0"/>
          </a:p>
        </p:txBody>
      </p:sp>
    </p:spTree>
    <p:extLst>
      <p:ext uri="{BB962C8B-B14F-4D97-AF65-F5344CB8AC3E}">
        <p14:creationId xmlns:p14="http://schemas.microsoft.com/office/powerpoint/2010/main" val="2506044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42473" cy="665162"/>
          </a:xfrm>
        </p:spPr>
        <p:txBody>
          <a:bodyPr/>
          <a:lstStyle/>
          <a:p>
            <a:r>
              <a:rPr lang="en-GB" dirty="0" smtClean="0"/>
              <a:t>Limitations of analysis and tentative conclusions</a:t>
            </a:r>
            <a:endParaRPr lang="en-GB" dirty="0"/>
          </a:p>
        </p:txBody>
      </p:sp>
      <p:sp>
        <p:nvSpPr>
          <p:cNvPr id="3" name="Content Placeholder 2"/>
          <p:cNvSpPr>
            <a:spLocks noGrp="1"/>
          </p:cNvSpPr>
          <p:nvPr>
            <p:ph idx="1"/>
          </p:nvPr>
        </p:nvSpPr>
        <p:spPr>
          <a:xfrm>
            <a:off x="539552" y="1196752"/>
            <a:ext cx="8064895" cy="4896544"/>
          </a:xfrm>
        </p:spPr>
        <p:txBody>
          <a:bodyPr/>
          <a:lstStyle/>
          <a:p>
            <a:r>
              <a:rPr lang="en-GB" dirty="0" smtClean="0"/>
              <a:t>Complexity and variety of Trusts not taken account of</a:t>
            </a:r>
          </a:p>
          <a:p>
            <a:r>
              <a:rPr lang="en-GB" dirty="0" smtClean="0"/>
              <a:t>Performance of individual departments not included</a:t>
            </a:r>
          </a:p>
          <a:p>
            <a:pPr marL="0" indent="0">
              <a:buNone/>
            </a:pPr>
            <a:r>
              <a:rPr lang="en-GB" dirty="0" smtClean="0"/>
              <a:t>+++++++++++++++++++++++++++++++++++</a:t>
            </a:r>
          </a:p>
          <a:p>
            <a:r>
              <a:rPr lang="en-GB" dirty="0" smtClean="0"/>
              <a:t>Results suggest that a sharper than average increase in ftp complaints/investigations is a risk factor for future special measures </a:t>
            </a:r>
            <a:r>
              <a:rPr lang="en-GB" dirty="0"/>
              <a:t>two years ahead</a:t>
            </a:r>
            <a:r>
              <a:rPr lang="en-GB" dirty="0" smtClean="0"/>
              <a:t> and a generally higher level of ftp activity is associated with poor overall Trust performance. Needs further research.</a:t>
            </a:r>
          </a:p>
          <a:p>
            <a:r>
              <a:rPr lang="en-GB" dirty="0" smtClean="0"/>
              <a:t>Poor overall Trust performance is not a good predictor of ftp activity in the future.</a:t>
            </a:r>
          </a:p>
          <a:p>
            <a:r>
              <a:rPr lang="en-GB" dirty="0" smtClean="0"/>
              <a:t>NTS data at the trust level is not a good predictor of overall trust performance or vice-versa.</a:t>
            </a:r>
          </a:p>
          <a:p>
            <a:endParaRPr lang="en-GB" dirty="0" smtClean="0"/>
          </a:p>
        </p:txBody>
      </p:sp>
    </p:spTree>
    <p:extLst>
      <p:ext uri="{BB962C8B-B14F-4D97-AF65-F5344CB8AC3E}">
        <p14:creationId xmlns:p14="http://schemas.microsoft.com/office/powerpoint/2010/main" val="3162939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42473" cy="665162"/>
          </a:xfrm>
        </p:spPr>
        <p:txBody>
          <a:bodyPr/>
          <a:lstStyle/>
          <a:p>
            <a:r>
              <a:rPr lang="en-GB" dirty="0" smtClean="0"/>
              <a:t>Presentation today</a:t>
            </a:r>
            <a:endParaRPr lang="en-GB" dirty="0"/>
          </a:p>
        </p:txBody>
      </p:sp>
      <p:sp>
        <p:nvSpPr>
          <p:cNvPr id="3" name="Content Placeholder 2"/>
          <p:cNvSpPr>
            <a:spLocks noGrp="1"/>
          </p:cNvSpPr>
          <p:nvPr>
            <p:ph idx="1"/>
          </p:nvPr>
        </p:nvSpPr>
        <p:spPr>
          <a:xfrm>
            <a:off x="539552" y="1196752"/>
            <a:ext cx="8136903" cy="4824536"/>
          </a:xfrm>
        </p:spPr>
        <p:txBody>
          <a:bodyPr/>
          <a:lstStyle/>
          <a:p>
            <a:r>
              <a:rPr lang="en-GB" dirty="0" smtClean="0"/>
              <a:t>Can we combine intelligence from professional regulators and intelligence from the health system to increase our effectiveness at risk-based regulation, beyond sharing critical and immediate patient safety intelligence</a:t>
            </a:r>
          </a:p>
          <a:p>
            <a:r>
              <a:rPr lang="en-GB" dirty="0" smtClean="0"/>
              <a:t>Presentation of data analysis to understand whether and how data about professional standards (in terms of fitness to practice) relates to data about the work environment (in terms of CQC ratings or a trust being put into special measures)</a:t>
            </a:r>
          </a:p>
          <a:p>
            <a:r>
              <a:rPr lang="en-GB" dirty="0" smtClean="0"/>
              <a:t>Presentation of an approach we are now taking forward to further our understanding of risk beyond this.</a:t>
            </a:r>
          </a:p>
        </p:txBody>
      </p:sp>
    </p:spTree>
    <p:extLst>
      <p:ext uri="{BB962C8B-B14F-4D97-AF65-F5344CB8AC3E}">
        <p14:creationId xmlns:p14="http://schemas.microsoft.com/office/powerpoint/2010/main" val="2861015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08912" cy="665162"/>
          </a:xfrm>
        </p:spPr>
        <p:txBody>
          <a:bodyPr/>
          <a:lstStyle/>
          <a:p>
            <a:r>
              <a:rPr lang="en-GB" dirty="0" smtClean="0"/>
              <a:t>A priori evidence that work environment might impact on professional standards</a:t>
            </a:r>
            <a:endParaRPr lang="en-GB" dirty="0"/>
          </a:p>
        </p:txBody>
      </p:sp>
      <p:sp>
        <p:nvSpPr>
          <p:cNvPr id="3" name="Content Placeholder 2"/>
          <p:cNvSpPr>
            <a:spLocks noGrp="1"/>
          </p:cNvSpPr>
          <p:nvPr>
            <p:ph idx="1"/>
          </p:nvPr>
        </p:nvSpPr>
        <p:spPr>
          <a:xfrm>
            <a:off x="539553" y="1438275"/>
            <a:ext cx="7593210" cy="4533900"/>
          </a:xfrm>
        </p:spPr>
        <p:txBody>
          <a:bodyPr/>
          <a:lstStyle/>
          <a:p>
            <a:pPr marL="0" indent="0">
              <a:buNone/>
            </a:pPr>
            <a:r>
              <a:rPr lang="en-GB" dirty="0" smtClean="0"/>
              <a:t>For example from work done by RAND for the GMC:</a:t>
            </a:r>
          </a:p>
          <a:p>
            <a:pPr marL="0" indent="0">
              <a:buNone/>
            </a:pPr>
            <a:endParaRPr lang="en-GB" dirty="0" smtClean="0"/>
          </a:p>
          <a:p>
            <a:r>
              <a:rPr lang="en-GB" dirty="0" smtClean="0"/>
              <a:t>Workload pressure can lead to doctors taking shortcuts</a:t>
            </a:r>
          </a:p>
          <a:p>
            <a:r>
              <a:rPr lang="en-GB" dirty="0" smtClean="0"/>
              <a:t>Limited time for reflection</a:t>
            </a:r>
          </a:p>
          <a:p>
            <a:r>
              <a:rPr lang="en-GB" dirty="0" smtClean="0"/>
              <a:t>Organisational culture can discourage doctors from raising concerns</a:t>
            </a:r>
          </a:p>
          <a:p>
            <a:r>
              <a:rPr lang="en-GB" dirty="0" smtClean="0"/>
              <a:t>Concerns not listened to</a:t>
            </a:r>
          </a:p>
        </p:txBody>
      </p:sp>
    </p:spTree>
    <p:extLst>
      <p:ext uri="{BB962C8B-B14F-4D97-AF65-F5344CB8AC3E}">
        <p14:creationId xmlns:p14="http://schemas.microsoft.com/office/powerpoint/2010/main" val="901108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042473" cy="665162"/>
          </a:xfrm>
        </p:spPr>
        <p:txBody>
          <a:bodyPr/>
          <a:lstStyle/>
          <a:p>
            <a:r>
              <a:rPr lang="en-GB" dirty="0" smtClean="0"/>
              <a:t>This statistical analysis is a case study looking at acute trusts in England</a:t>
            </a:r>
            <a:endParaRPr lang="en-GB" dirty="0"/>
          </a:p>
        </p:txBody>
      </p:sp>
      <p:sp>
        <p:nvSpPr>
          <p:cNvPr id="3" name="Content Placeholder 2"/>
          <p:cNvSpPr>
            <a:spLocks noGrp="1"/>
          </p:cNvSpPr>
          <p:nvPr>
            <p:ph idx="1"/>
          </p:nvPr>
        </p:nvSpPr>
        <p:spPr>
          <a:xfrm>
            <a:off x="611561" y="1438275"/>
            <a:ext cx="7521202" cy="4533900"/>
          </a:xfrm>
        </p:spPr>
        <p:txBody>
          <a:bodyPr/>
          <a:lstStyle/>
          <a:p>
            <a:r>
              <a:rPr lang="en-GB" sz="2800" dirty="0" smtClean="0"/>
              <a:t>Large group of organisations – 161 trusts</a:t>
            </a:r>
            <a:br>
              <a:rPr lang="en-GB" sz="2800" dirty="0" smtClean="0"/>
            </a:br>
            <a:endParaRPr lang="en-GB" sz="2800" dirty="0" smtClean="0"/>
          </a:p>
          <a:p>
            <a:r>
              <a:rPr lang="en-GB" sz="2800" dirty="0" smtClean="0"/>
              <a:t>Data used:</a:t>
            </a:r>
          </a:p>
          <a:p>
            <a:pPr lvl="1"/>
            <a:r>
              <a:rPr lang="en-GB" sz="2400" dirty="0"/>
              <a:t>t</a:t>
            </a:r>
            <a:r>
              <a:rPr lang="en-GB" sz="2400" dirty="0" smtClean="0"/>
              <a:t>he GMC’s fitness to practise processes </a:t>
            </a:r>
          </a:p>
          <a:p>
            <a:pPr lvl="1"/>
            <a:r>
              <a:rPr lang="en-GB" sz="2400" dirty="0" smtClean="0"/>
              <a:t>National </a:t>
            </a:r>
            <a:r>
              <a:rPr lang="en-GB" sz="2400" dirty="0"/>
              <a:t>T</a:t>
            </a:r>
            <a:r>
              <a:rPr lang="en-GB" sz="2400" dirty="0" smtClean="0"/>
              <a:t>raining </a:t>
            </a:r>
            <a:r>
              <a:rPr lang="en-GB" sz="2400" dirty="0"/>
              <a:t>S</a:t>
            </a:r>
            <a:r>
              <a:rPr lang="en-GB" sz="2400" dirty="0" smtClean="0"/>
              <a:t>urvey (NTS)captures doctors’ perceptions of the trust through four indicators</a:t>
            </a:r>
          </a:p>
          <a:p>
            <a:pPr lvl="1"/>
            <a:r>
              <a:rPr lang="en-GB" sz="2400" dirty="0"/>
              <a:t>CQC inspection ratings data</a:t>
            </a:r>
          </a:p>
          <a:p>
            <a:pPr lvl="1"/>
            <a:r>
              <a:rPr lang="en-GB" sz="2400" dirty="0"/>
              <a:t>Special </a:t>
            </a:r>
            <a:r>
              <a:rPr lang="en-GB" sz="2400" dirty="0" smtClean="0"/>
              <a:t>measures</a:t>
            </a:r>
            <a:endParaRPr lang="en-GB" sz="2400" dirty="0"/>
          </a:p>
        </p:txBody>
      </p:sp>
    </p:spTree>
    <p:extLst>
      <p:ext uri="{BB962C8B-B14F-4D97-AF65-F5344CB8AC3E}">
        <p14:creationId xmlns:p14="http://schemas.microsoft.com/office/powerpoint/2010/main" val="3327318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042473" cy="665162"/>
          </a:xfrm>
        </p:spPr>
        <p:txBody>
          <a:bodyPr/>
          <a:lstStyle/>
          <a:p>
            <a:r>
              <a:rPr lang="en-GB" dirty="0" smtClean="0"/>
              <a:t>Conclusions – rest of presentation looks at evidence for each</a:t>
            </a:r>
            <a:endParaRPr lang="en-GB" dirty="0"/>
          </a:p>
        </p:txBody>
      </p:sp>
      <p:sp>
        <p:nvSpPr>
          <p:cNvPr id="3" name="Content Placeholder 2"/>
          <p:cNvSpPr>
            <a:spLocks noGrp="1"/>
          </p:cNvSpPr>
          <p:nvPr>
            <p:ph idx="1"/>
          </p:nvPr>
        </p:nvSpPr>
        <p:spPr>
          <a:xfrm>
            <a:off x="539552" y="1196752"/>
            <a:ext cx="8136903" cy="4824536"/>
          </a:xfrm>
        </p:spPr>
        <p:txBody>
          <a:bodyPr/>
          <a:lstStyle/>
          <a:p>
            <a:r>
              <a:rPr lang="en-GB" dirty="0" smtClean="0"/>
              <a:t>Elevated levels of ftp activity in 2010-2014 in trusts that went into special measures or got poor CQC ratings</a:t>
            </a:r>
          </a:p>
          <a:p>
            <a:pPr lvl="1"/>
            <a:r>
              <a:rPr lang="en-GB" dirty="0" smtClean="0"/>
              <a:t>Complaints more than sanctions – the importance of ‘noise’</a:t>
            </a:r>
          </a:p>
          <a:p>
            <a:r>
              <a:rPr lang="en-GB" dirty="0" smtClean="0"/>
              <a:t>Limited evidence that ftp activity increases about two years before a trust gets put into special measures</a:t>
            </a:r>
          </a:p>
          <a:p>
            <a:pPr lvl="1"/>
            <a:r>
              <a:rPr lang="en-GB" dirty="0" smtClean="0"/>
              <a:t>Complaints/Investigations more than sanctions</a:t>
            </a:r>
          </a:p>
          <a:p>
            <a:r>
              <a:rPr lang="en-GB" dirty="0" smtClean="0"/>
              <a:t>A trust going into special measures is not a useful predictor of future ftp activity on its own.</a:t>
            </a:r>
          </a:p>
          <a:p>
            <a:r>
              <a:rPr lang="en-GB" dirty="0" smtClean="0"/>
              <a:t>NTS data not useful for prediction at single Trust level</a:t>
            </a:r>
          </a:p>
        </p:txBody>
      </p:sp>
    </p:spTree>
    <p:extLst>
      <p:ext uri="{BB962C8B-B14F-4D97-AF65-F5344CB8AC3E}">
        <p14:creationId xmlns:p14="http://schemas.microsoft.com/office/powerpoint/2010/main" val="3853599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708920"/>
            <a:ext cx="4968552" cy="1512168"/>
          </a:xfrm>
        </p:spPr>
        <p:txBody>
          <a:bodyPr/>
          <a:lstStyle/>
          <a:p>
            <a:r>
              <a:rPr lang="en-GB" dirty="0"/>
              <a:t>Elevated levels of ftp activity in 2010-2014 in trusts that went into special measures or got poor CQC ratings</a:t>
            </a:r>
          </a:p>
        </p:txBody>
      </p:sp>
    </p:spTree>
    <p:extLst>
      <p:ext uri="{BB962C8B-B14F-4D97-AF65-F5344CB8AC3E}">
        <p14:creationId xmlns:p14="http://schemas.microsoft.com/office/powerpoint/2010/main" val="3643545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Special measures</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15281" y="1438275"/>
            <a:ext cx="5650013" cy="453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1939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CQC rating</a:t>
            </a:r>
            <a:endParaRPr lang="en-GB"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47664" y="1124743"/>
            <a:ext cx="6120680" cy="5659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1630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708920"/>
            <a:ext cx="4968552" cy="1584176"/>
          </a:xfrm>
        </p:spPr>
        <p:txBody>
          <a:bodyPr/>
          <a:lstStyle/>
          <a:p>
            <a:r>
              <a:rPr lang="en-GB" dirty="0"/>
              <a:t>Limited evidence that ftp activity increases about two years before a trust gets put into special measures</a:t>
            </a:r>
          </a:p>
        </p:txBody>
      </p:sp>
    </p:spTree>
    <p:extLst>
      <p:ext uri="{BB962C8B-B14F-4D97-AF65-F5344CB8AC3E}">
        <p14:creationId xmlns:p14="http://schemas.microsoft.com/office/powerpoint/2010/main" val="1873922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9933"/>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GMC Design</Template>
  <TotalTime>17016</TotalTime>
  <Words>770</Words>
  <Application>Microsoft Office PowerPoint</Application>
  <PresentationFormat>On-screen Show (4:3)</PresentationFormat>
  <Paragraphs>73</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Tahoma</vt:lpstr>
      <vt:lpstr>Wingdings</vt:lpstr>
      <vt:lpstr>Custom Design</vt:lpstr>
      <vt:lpstr>Using regulatory data for prevention and shared assurance</vt:lpstr>
      <vt:lpstr>Presentation today</vt:lpstr>
      <vt:lpstr>A priori evidence that work environment might impact on professional standards</vt:lpstr>
      <vt:lpstr>This statistical analysis is a case study looking at acute trusts in England</vt:lpstr>
      <vt:lpstr>Conclusions – rest of presentation looks at evidence for each</vt:lpstr>
      <vt:lpstr>Elevated levels of ftp activity in 2010-2014 in trusts that went into special measures or got poor CQC ratings</vt:lpstr>
      <vt:lpstr>Special measures</vt:lpstr>
      <vt:lpstr>CQC rating</vt:lpstr>
      <vt:lpstr>Limited evidence that ftp activity increases about two years before a trust gets put into special measures</vt:lpstr>
      <vt:lpstr>Complaints and investigations about doctors, before and after their provider was put into special measures*</vt:lpstr>
      <vt:lpstr>Notes relating to previous chart for reference</vt:lpstr>
      <vt:lpstr>A trust going into special measures is not a useful predictor of future ftp activity on its own.</vt:lpstr>
      <vt:lpstr>Findings</vt:lpstr>
      <vt:lpstr>NTS data not useful for prediction at single Trust level</vt:lpstr>
      <vt:lpstr>NTS data and CQC ratings</vt:lpstr>
      <vt:lpstr>Findings</vt:lpstr>
      <vt:lpstr>Limitations, conclusions and next steps</vt:lpstr>
      <vt:lpstr>Limitations of analysis and tentative conclusions</vt:lpstr>
    </vt:vector>
  </TitlesOfParts>
  <Company>GMC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gstewart</dc:creator>
  <cp:lastModifiedBy>Douglas Bilton</cp:lastModifiedBy>
  <cp:revision>428</cp:revision>
  <cp:lastPrinted>2016-03-09T10:00:11Z</cp:lastPrinted>
  <dcterms:created xsi:type="dcterms:W3CDTF">2012-10-18T15:13:53Z</dcterms:created>
  <dcterms:modified xsi:type="dcterms:W3CDTF">2016-05-13T12:26:01Z</dcterms:modified>
</cp:coreProperties>
</file>